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315200" cy="10058400"/>
  <p:notesSz cx="73152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8FE966-494F-4176-8356-4C6774279C90}" v="8" dt="2026-02-16T21:27:36.6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328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hani Sinhalage" userId="9a65094a-26ba-4333-b228-8137765db8cd" providerId="ADAL" clId="{111887AA-13F9-4D64-B0D8-16D92CF3F574}"/>
    <pc:docChg chg="undo custSel modSld">
      <pc:chgData name="Krishani Sinhalage" userId="9a65094a-26ba-4333-b228-8137765db8cd" providerId="ADAL" clId="{111887AA-13F9-4D64-B0D8-16D92CF3F574}" dt="2026-02-16T21:45:29.410" v="161" actId="20577"/>
      <pc:docMkLst>
        <pc:docMk/>
      </pc:docMkLst>
      <pc:sldChg chg="modSp mod">
        <pc:chgData name="Krishani Sinhalage" userId="9a65094a-26ba-4333-b228-8137765db8cd" providerId="ADAL" clId="{111887AA-13F9-4D64-B0D8-16D92CF3F574}" dt="2026-02-16T21:20:25.272" v="3" actId="20577"/>
        <pc:sldMkLst>
          <pc:docMk/>
          <pc:sldMk cId="0" sldId="256"/>
        </pc:sldMkLst>
        <pc:spChg chg="mod">
          <ac:chgData name="Krishani Sinhalage" userId="9a65094a-26ba-4333-b228-8137765db8cd" providerId="ADAL" clId="{111887AA-13F9-4D64-B0D8-16D92CF3F574}" dt="2026-02-16T21:20:25.272" v="3" actId="20577"/>
          <ac:spMkLst>
            <pc:docMk/>
            <pc:sldMk cId="0" sldId="256"/>
            <ac:spMk id="41" creationId="{00000000-0000-0000-0000-000000000000}"/>
          </ac:spMkLst>
        </pc:spChg>
      </pc:sldChg>
      <pc:sldChg chg="modSp mod">
        <pc:chgData name="Krishani Sinhalage" userId="9a65094a-26ba-4333-b228-8137765db8cd" providerId="ADAL" clId="{111887AA-13F9-4D64-B0D8-16D92CF3F574}" dt="2026-02-16T21:20:34.316" v="6" actId="20577"/>
        <pc:sldMkLst>
          <pc:docMk/>
          <pc:sldMk cId="0" sldId="257"/>
        </pc:sldMkLst>
        <pc:spChg chg="mod">
          <ac:chgData name="Krishani Sinhalage" userId="9a65094a-26ba-4333-b228-8137765db8cd" providerId="ADAL" clId="{111887AA-13F9-4D64-B0D8-16D92CF3F574}" dt="2026-02-16T21:20:34.316" v="6" actId="20577"/>
          <ac:spMkLst>
            <pc:docMk/>
            <pc:sldMk cId="0" sldId="257"/>
            <ac:spMk id="29" creationId="{00000000-0000-0000-0000-000000000000}"/>
          </ac:spMkLst>
        </pc:spChg>
      </pc:sldChg>
      <pc:sldChg chg="modSp mod">
        <pc:chgData name="Krishani Sinhalage" userId="9a65094a-26ba-4333-b228-8137765db8cd" providerId="ADAL" clId="{111887AA-13F9-4D64-B0D8-16D92CF3F574}" dt="2026-02-16T21:20:41.521" v="9" actId="20577"/>
        <pc:sldMkLst>
          <pc:docMk/>
          <pc:sldMk cId="0" sldId="258"/>
        </pc:sldMkLst>
        <pc:spChg chg="mod">
          <ac:chgData name="Krishani Sinhalage" userId="9a65094a-26ba-4333-b228-8137765db8cd" providerId="ADAL" clId="{111887AA-13F9-4D64-B0D8-16D92CF3F574}" dt="2026-02-16T21:20:41.521" v="9" actId="20577"/>
          <ac:spMkLst>
            <pc:docMk/>
            <pc:sldMk cId="0" sldId="258"/>
            <ac:spMk id="52" creationId="{00000000-0000-0000-0000-000000000000}"/>
          </ac:spMkLst>
        </pc:spChg>
      </pc:sldChg>
      <pc:sldChg chg="modSp mod">
        <pc:chgData name="Krishani Sinhalage" userId="9a65094a-26ba-4333-b228-8137765db8cd" providerId="ADAL" clId="{111887AA-13F9-4D64-B0D8-16D92CF3F574}" dt="2026-02-16T21:20:47.770" v="12" actId="20577"/>
        <pc:sldMkLst>
          <pc:docMk/>
          <pc:sldMk cId="0" sldId="259"/>
        </pc:sldMkLst>
        <pc:spChg chg="mod">
          <ac:chgData name="Krishani Sinhalage" userId="9a65094a-26ba-4333-b228-8137765db8cd" providerId="ADAL" clId="{111887AA-13F9-4D64-B0D8-16D92CF3F574}" dt="2026-02-16T21:20:47.770" v="12" actId="20577"/>
          <ac:spMkLst>
            <pc:docMk/>
            <pc:sldMk cId="0" sldId="259"/>
            <ac:spMk id="51" creationId="{00000000-0000-0000-0000-000000000000}"/>
          </ac:spMkLst>
        </pc:spChg>
      </pc:sldChg>
      <pc:sldChg chg="modSp mod">
        <pc:chgData name="Krishani Sinhalage" userId="9a65094a-26ba-4333-b228-8137765db8cd" providerId="ADAL" clId="{111887AA-13F9-4D64-B0D8-16D92CF3F574}" dt="2026-02-16T21:20:58.108" v="15" actId="20577"/>
        <pc:sldMkLst>
          <pc:docMk/>
          <pc:sldMk cId="0" sldId="260"/>
        </pc:sldMkLst>
        <pc:spChg chg="mod">
          <ac:chgData name="Krishani Sinhalage" userId="9a65094a-26ba-4333-b228-8137765db8cd" providerId="ADAL" clId="{111887AA-13F9-4D64-B0D8-16D92CF3F574}" dt="2026-02-16T21:20:58.108" v="15" actId="20577"/>
          <ac:spMkLst>
            <pc:docMk/>
            <pc:sldMk cId="0" sldId="260"/>
            <ac:spMk id="51" creationId="{00000000-0000-0000-0000-000000000000}"/>
          </ac:spMkLst>
        </pc:spChg>
      </pc:sldChg>
      <pc:sldChg chg="modSp mod">
        <pc:chgData name="Krishani Sinhalage" userId="9a65094a-26ba-4333-b228-8137765db8cd" providerId="ADAL" clId="{111887AA-13F9-4D64-B0D8-16D92CF3F574}" dt="2026-02-16T21:21:07.992" v="18" actId="20577"/>
        <pc:sldMkLst>
          <pc:docMk/>
          <pc:sldMk cId="0" sldId="261"/>
        </pc:sldMkLst>
        <pc:spChg chg="mod">
          <ac:chgData name="Krishani Sinhalage" userId="9a65094a-26ba-4333-b228-8137765db8cd" providerId="ADAL" clId="{111887AA-13F9-4D64-B0D8-16D92CF3F574}" dt="2026-02-16T21:21:07.992" v="18" actId="20577"/>
          <ac:spMkLst>
            <pc:docMk/>
            <pc:sldMk cId="0" sldId="261"/>
            <ac:spMk id="51" creationId="{00000000-0000-0000-0000-000000000000}"/>
          </ac:spMkLst>
        </pc:spChg>
      </pc:sldChg>
      <pc:sldChg chg="addSp modSp mod">
        <pc:chgData name="Krishani Sinhalage" userId="9a65094a-26ba-4333-b228-8137765db8cd" providerId="ADAL" clId="{111887AA-13F9-4D64-B0D8-16D92CF3F574}" dt="2026-02-16T21:25:50.671" v="90" actId="20577"/>
        <pc:sldMkLst>
          <pc:docMk/>
          <pc:sldMk cId="0" sldId="262"/>
        </pc:sldMkLst>
        <pc:spChg chg="mod">
          <ac:chgData name="Krishani Sinhalage" userId="9a65094a-26ba-4333-b228-8137765db8cd" providerId="ADAL" clId="{111887AA-13F9-4D64-B0D8-16D92CF3F574}" dt="2026-02-16T21:21:28.843" v="21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Krishani Sinhalage" userId="9a65094a-26ba-4333-b228-8137765db8cd" providerId="ADAL" clId="{111887AA-13F9-4D64-B0D8-16D92CF3F574}" dt="2026-02-16T21:21:37.326" v="24" actId="20577"/>
          <ac:spMkLst>
            <pc:docMk/>
            <pc:sldMk cId="0" sldId="262"/>
            <ac:spMk id="51" creationId="{00000000-0000-0000-0000-000000000000}"/>
          </ac:spMkLst>
        </pc:spChg>
        <pc:spChg chg="mod">
          <ac:chgData name="Krishani Sinhalage" userId="9a65094a-26ba-4333-b228-8137765db8cd" providerId="ADAL" clId="{111887AA-13F9-4D64-B0D8-16D92CF3F574}" dt="2026-02-16T21:24:58.221" v="77" actId="20577"/>
          <ac:spMkLst>
            <pc:docMk/>
            <pc:sldMk cId="0" sldId="262"/>
            <ac:spMk id="119" creationId="{00000000-0000-0000-0000-000000000000}"/>
          </ac:spMkLst>
        </pc:spChg>
        <pc:spChg chg="add mod">
          <ac:chgData name="Krishani Sinhalage" userId="9a65094a-26ba-4333-b228-8137765db8cd" providerId="ADAL" clId="{111887AA-13F9-4D64-B0D8-16D92CF3F574}" dt="2026-02-16T21:25:50.671" v="90" actId="20577"/>
          <ac:spMkLst>
            <pc:docMk/>
            <pc:sldMk cId="0" sldId="262"/>
            <ac:spMk id="121" creationId="{4A4E97D5-C4B9-A4BC-7B33-B8C12EC84D1E}"/>
          </ac:spMkLst>
        </pc:spChg>
        <pc:spChg chg="add mod">
          <ac:chgData name="Krishani Sinhalage" userId="9a65094a-26ba-4333-b228-8137765db8cd" providerId="ADAL" clId="{111887AA-13F9-4D64-B0D8-16D92CF3F574}" dt="2026-02-16T21:25:47.406" v="89" actId="20577"/>
          <ac:spMkLst>
            <pc:docMk/>
            <pc:sldMk cId="0" sldId="262"/>
            <ac:spMk id="122" creationId="{FAA33B12-D35C-B6F1-FFD3-98976129B986}"/>
          </ac:spMkLst>
        </pc:spChg>
      </pc:sldChg>
      <pc:sldChg chg="addSp modSp mod">
        <pc:chgData name="Krishani Sinhalage" userId="9a65094a-26ba-4333-b228-8137765db8cd" providerId="ADAL" clId="{111887AA-13F9-4D64-B0D8-16D92CF3F574}" dt="2026-02-16T21:26:52.696" v="102" actId="20577"/>
        <pc:sldMkLst>
          <pc:docMk/>
          <pc:sldMk cId="0" sldId="263"/>
        </pc:sldMkLst>
        <pc:spChg chg="mod">
          <ac:chgData name="Krishani Sinhalage" userId="9a65094a-26ba-4333-b228-8137765db8cd" providerId="ADAL" clId="{111887AA-13F9-4D64-B0D8-16D92CF3F574}" dt="2026-02-16T21:21:56.593" v="27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Krishani Sinhalage" userId="9a65094a-26ba-4333-b228-8137765db8cd" providerId="ADAL" clId="{111887AA-13F9-4D64-B0D8-16D92CF3F574}" dt="2026-02-16T21:22:02.929" v="30" actId="20577"/>
          <ac:spMkLst>
            <pc:docMk/>
            <pc:sldMk cId="0" sldId="263"/>
            <ac:spMk id="51" creationId="{00000000-0000-0000-0000-000000000000}"/>
          </ac:spMkLst>
        </pc:spChg>
        <pc:spChg chg="add mod">
          <ac:chgData name="Krishani Sinhalage" userId="9a65094a-26ba-4333-b228-8137765db8cd" providerId="ADAL" clId="{111887AA-13F9-4D64-B0D8-16D92CF3F574}" dt="2026-02-16T21:26:37.899" v="96" actId="20577"/>
          <ac:spMkLst>
            <pc:docMk/>
            <pc:sldMk cId="0" sldId="263"/>
            <ac:spMk id="121" creationId="{8988F1B9-0E91-2CA4-31DB-C3D8218BBC39}"/>
          </ac:spMkLst>
        </pc:spChg>
        <pc:spChg chg="add mod">
          <ac:chgData name="Krishani Sinhalage" userId="9a65094a-26ba-4333-b228-8137765db8cd" providerId="ADAL" clId="{111887AA-13F9-4D64-B0D8-16D92CF3F574}" dt="2026-02-16T21:26:52.696" v="102" actId="20577"/>
          <ac:spMkLst>
            <pc:docMk/>
            <pc:sldMk cId="0" sldId="263"/>
            <ac:spMk id="122" creationId="{8E2AB567-7F19-3D9B-8F69-DD517385D157}"/>
          </ac:spMkLst>
        </pc:spChg>
      </pc:sldChg>
      <pc:sldChg chg="addSp modSp mod">
        <pc:chgData name="Krishani Sinhalage" userId="9a65094a-26ba-4333-b228-8137765db8cd" providerId="ADAL" clId="{111887AA-13F9-4D64-B0D8-16D92CF3F574}" dt="2026-02-16T21:27:52.359" v="115" actId="20577"/>
        <pc:sldMkLst>
          <pc:docMk/>
          <pc:sldMk cId="0" sldId="264"/>
        </pc:sldMkLst>
        <pc:spChg chg="mod">
          <ac:chgData name="Krishani Sinhalage" userId="9a65094a-26ba-4333-b228-8137765db8cd" providerId="ADAL" clId="{111887AA-13F9-4D64-B0D8-16D92CF3F574}" dt="2026-02-16T21:22:12.625" v="33" actId="20577"/>
          <ac:spMkLst>
            <pc:docMk/>
            <pc:sldMk cId="0" sldId="264"/>
            <ac:spMk id="2" creationId="{00000000-0000-0000-0000-000000000000}"/>
          </ac:spMkLst>
        </pc:spChg>
        <pc:spChg chg="mod">
          <ac:chgData name="Krishani Sinhalage" userId="9a65094a-26ba-4333-b228-8137765db8cd" providerId="ADAL" clId="{111887AA-13F9-4D64-B0D8-16D92CF3F574}" dt="2026-02-16T21:22:17.375" v="36" actId="20577"/>
          <ac:spMkLst>
            <pc:docMk/>
            <pc:sldMk cId="0" sldId="264"/>
            <ac:spMk id="51" creationId="{00000000-0000-0000-0000-000000000000}"/>
          </ac:spMkLst>
        </pc:spChg>
        <pc:spChg chg="add mod">
          <ac:chgData name="Krishani Sinhalage" userId="9a65094a-26ba-4333-b228-8137765db8cd" providerId="ADAL" clId="{111887AA-13F9-4D64-B0D8-16D92CF3F574}" dt="2026-02-16T21:27:18.803" v="103"/>
          <ac:spMkLst>
            <pc:docMk/>
            <pc:sldMk cId="0" sldId="264"/>
            <ac:spMk id="121" creationId="{F578222A-8BA2-EC79-8520-2990FF96CD9F}"/>
          </ac:spMkLst>
        </pc:spChg>
        <pc:spChg chg="add mod">
          <ac:chgData name="Krishani Sinhalage" userId="9a65094a-26ba-4333-b228-8137765db8cd" providerId="ADAL" clId="{111887AA-13F9-4D64-B0D8-16D92CF3F574}" dt="2026-02-16T21:27:32.985" v="109" actId="20577"/>
          <ac:spMkLst>
            <pc:docMk/>
            <pc:sldMk cId="0" sldId="264"/>
            <ac:spMk id="122" creationId="{4FD3C561-813E-B69E-E5AB-C63DF318A226}"/>
          </ac:spMkLst>
        </pc:spChg>
        <pc:spChg chg="add mod">
          <ac:chgData name="Krishani Sinhalage" userId="9a65094a-26ba-4333-b228-8137765db8cd" providerId="ADAL" clId="{111887AA-13F9-4D64-B0D8-16D92CF3F574}" dt="2026-02-16T21:27:52.359" v="115" actId="20577"/>
          <ac:spMkLst>
            <pc:docMk/>
            <pc:sldMk cId="0" sldId="264"/>
            <ac:spMk id="123" creationId="{D8D29189-EBA2-8ED9-CF73-4AC5C6CF9ED8}"/>
          </ac:spMkLst>
        </pc:spChg>
      </pc:sldChg>
      <pc:sldChg chg="modSp mod">
        <pc:chgData name="Krishani Sinhalage" userId="9a65094a-26ba-4333-b228-8137765db8cd" providerId="ADAL" clId="{111887AA-13F9-4D64-B0D8-16D92CF3F574}" dt="2026-02-16T21:29:10.704" v="123" actId="122"/>
        <pc:sldMkLst>
          <pc:docMk/>
          <pc:sldMk cId="0" sldId="265"/>
        </pc:sldMkLst>
        <pc:spChg chg="mod">
          <ac:chgData name="Krishani Sinhalage" userId="9a65094a-26ba-4333-b228-8137765db8cd" providerId="ADAL" clId="{111887AA-13F9-4D64-B0D8-16D92CF3F574}" dt="2026-02-16T21:22:24.826" v="39" actId="20577"/>
          <ac:spMkLst>
            <pc:docMk/>
            <pc:sldMk cId="0" sldId="265"/>
            <ac:spMk id="2" creationId="{00000000-0000-0000-0000-000000000000}"/>
          </ac:spMkLst>
        </pc:spChg>
        <pc:graphicFrameChg chg="modGraphic">
          <ac:chgData name="Krishani Sinhalage" userId="9a65094a-26ba-4333-b228-8137765db8cd" providerId="ADAL" clId="{111887AA-13F9-4D64-B0D8-16D92CF3F574}" dt="2026-02-16T21:29:10.704" v="123" actId="122"/>
          <ac:graphicFrameMkLst>
            <pc:docMk/>
            <pc:sldMk cId="0" sldId="265"/>
            <ac:graphicFrameMk id="49" creationId="{00000000-0000-0000-0000-000000000000}"/>
          </ac:graphicFrameMkLst>
        </pc:graphicFrameChg>
      </pc:sldChg>
      <pc:sldChg chg="modSp mod">
        <pc:chgData name="Krishani Sinhalage" userId="9a65094a-26ba-4333-b228-8137765db8cd" providerId="ADAL" clId="{111887AA-13F9-4D64-B0D8-16D92CF3F574}" dt="2026-02-16T21:39:45.050" v="133" actId="122"/>
        <pc:sldMkLst>
          <pc:docMk/>
          <pc:sldMk cId="0" sldId="266"/>
        </pc:sldMkLst>
        <pc:spChg chg="mod">
          <ac:chgData name="Krishani Sinhalage" userId="9a65094a-26ba-4333-b228-8137765db8cd" providerId="ADAL" clId="{111887AA-13F9-4D64-B0D8-16D92CF3F574}" dt="2026-02-16T21:22:36.927" v="45" actId="20577"/>
          <ac:spMkLst>
            <pc:docMk/>
            <pc:sldMk cId="0" sldId="266"/>
            <ac:spMk id="2" creationId="{00000000-0000-0000-0000-000000000000}"/>
          </ac:spMkLst>
        </pc:spChg>
        <pc:graphicFrameChg chg="modGraphic">
          <ac:chgData name="Krishani Sinhalage" userId="9a65094a-26ba-4333-b228-8137765db8cd" providerId="ADAL" clId="{111887AA-13F9-4D64-B0D8-16D92CF3F574}" dt="2026-02-16T21:39:45.050" v="133" actId="122"/>
          <ac:graphicFrameMkLst>
            <pc:docMk/>
            <pc:sldMk cId="0" sldId="266"/>
            <ac:graphicFrameMk id="50" creationId="{00000000-0000-0000-0000-000000000000}"/>
          </ac:graphicFrameMkLst>
        </pc:graphicFrameChg>
      </pc:sldChg>
      <pc:sldChg chg="modSp mod">
        <pc:chgData name="Krishani Sinhalage" userId="9a65094a-26ba-4333-b228-8137765db8cd" providerId="ADAL" clId="{111887AA-13F9-4D64-B0D8-16D92CF3F574}" dt="2026-02-16T21:45:29.410" v="161" actId="20577"/>
        <pc:sldMkLst>
          <pc:docMk/>
          <pc:sldMk cId="0" sldId="267"/>
        </pc:sldMkLst>
        <pc:spChg chg="mod">
          <ac:chgData name="Krishani Sinhalage" userId="9a65094a-26ba-4333-b228-8137765db8cd" providerId="ADAL" clId="{111887AA-13F9-4D64-B0D8-16D92CF3F574}" dt="2026-02-16T21:22:49.731" v="51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Krishani Sinhalage" userId="9a65094a-26ba-4333-b228-8137765db8cd" providerId="ADAL" clId="{111887AA-13F9-4D64-B0D8-16D92CF3F574}" dt="2026-02-16T21:45:29.410" v="161" actId="20577"/>
          <ac:spMkLst>
            <pc:docMk/>
            <pc:sldMk cId="0" sldId="267"/>
            <ac:spMk id="93" creationId="{00000000-0000-0000-0000-000000000000}"/>
          </ac:spMkLst>
        </pc:spChg>
        <pc:graphicFrameChg chg="modGraphic">
          <ac:chgData name="Krishani Sinhalage" userId="9a65094a-26ba-4333-b228-8137765db8cd" providerId="ADAL" clId="{111887AA-13F9-4D64-B0D8-16D92CF3F574}" dt="2026-02-16T21:40:34.235" v="142" actId="122"/>
          <ac:graphicFrameMkLst>
            <pc:docMk/>
            <pc:sldMk cId="0" sldId="267"/>
            <ac:graphicFrameMk id="48" creationId="{00000000-0000-0000-0000-000000000000}"/>
          </ac:graphicFrameMkLst>
        </pc:graphicFrameChg>
      </pc:sldChg>
      <pc:sldChg chg="modSp mod">
        <pc:chgData name="Krishani Sinhalage" userId="9a65094a-26ba-4333-b228-8137765db8cd" providerId="ADAL" clId="{111887AA-13F9-4D64-B0D8-16D92CF3F574}" dt="2026-02-16T21:41:17.357" v="152" actId="122"/>
        <pc:sldMkLst>
          <pc:docMk/>
          <pc:sldMk cId="0" sldId="268"/>
        </pc:sldMkLst>
        <pc:spChg chg="mod">
          <ac:chgData name="Krishani Sinhalage" userId="9a65094a-26ba-4333-b228-8137765db8cd" providerId="ADAL" clId="{111887AA-13F9-4D64-B0D8-16D92CF3F574}" dt="2026-02-16T21:23:01.654" v="57" actId="20577"/>
          <ac:spMkLst>
            <pc:docMk/>
            <pc:sldMk cId="0" sldId="268"/>
            <ac:spMk id="2" creationId="{00000000-0000-0000-0000-000000000000}"/>
          </ac:spMkLst>
        </pc:spChg>
        <pc:graphicFrameChg chg="modGraphic">
          <ac:chgData name="Krishani Sinhalage" userId="9a65094a-26ba-4333-b228-8137765db8cd" providerId="ADAL" clId="{111887AA-13F9-4D64-B0D8-16D92CF3F574}" dt="2026-02-16T21:41:17.357" v="152" actId="122"/>
          <ac:graphicFrameMkLst>
            <pc:docMk/>
            <pc:sldMk cId="0" sldId="268"/>
            <ac:graphicFrameMk id="50" creationId="{00000000-0000-0000-0000-000000000000}"/>
          </ac:graphicFrameMkLst>
        </pc:graphicFrameChg>
      </pc:sldChg>
      <pc:sldChg chg="modSp mod">
        <pc:chgData name="Krishani Sinhalage" userId="9a65094a-26ba-4333-b228-8137765db8cd" providerId="ADAL" clId="{111887AA-13F9-4D64-B0D8-16D92CF3F574}" dt="2026-02-16T21:41:53.452" v="160" actId="122"/>
        <pc:sldMkLst>
          <pc:docMk/>
          <pc:sldMk cId="0" sldId="269"/>
        </pc:sldMkLst>
        <pc:spChg chg="mod">
          <ac:chgData name="Krishani Sinhalage" userId="9a65094a-26ba-4333-b228-8137765db8cd" providerId="ADAL" clId="{111887AA-13F9-4D64-B0D8-16D92CF3F574}" dt="2026-02-16T21:23:12.450" v="63" actId="20577"/>
          <ac:spMkLst>
            <pc:docMk/>
            <pc:sldMk cId="0" sldId="269"/>
            <ac:spMk id="2" creationId="{00000000-0000-0000-0000-000000000000}"/>
          </ac:spMkLst>
        </pc:spChg>
        <pc:graphicFrameChg chg="modGraphic">
          <ac:chgData name="Krishani Sinhalage" userId="9a65094a-26ba-4333-b228-8137765db8cd" providerId="ADAL" clId="{111887AA-13F9-4D64-B0D8-16D92CF3F574}" dt="2026-02-16T21:41:53.452" v="160" actId="122"/>
          <ac:graphicFrameMkLst>
            <pc:docMk/>
            <pc:sldMk cId="0" sldId="269"/>
            <ac:graphicFrameMk id="51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8640" y="3118104"/>
            <a:ext cx="621792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97280" y="5632704"/>
            <a:ext cx="512064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5760" y="2313432"/>
            <a:ext cx="3182112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67328" y="2313432"/>
            <a:ext cx="3182112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95519" y="7551725"/>
            <a:ext cx="1903730" cy="233045"/>
          </a:xfrm>
          <a:custGeom>
            <a:avLst/>
            <a:gdLst/>
            <a:ahLst/>
            <a:cxnLst/>
            <a:rect l="l" t="t" r="r" b="b"/>
            <a:pathLst>
              <a:path w="1903729" h="233045">
                <a:moveTo>
                  <a:pt x="1903323" y="0"/>
                </a:moveTo>
                <a:lnTo>
                  <a:pt x="0" y="0"/>
                </a:lnTo>
                <a:lnTo>
                  <a:pt x="0" y="232917"/>
                </a:lnTo>
                <a:lnTo>
                  <a:pt x="951839" y="232917"/>
                </a:lnTo>
                <a:lnTo>
                  <a:pt x="1903323" y="232917"/>
                </a:lnTo>
                <a:lnTo>
                  <a:pt x="1903323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198757" y="8480514"/>
            <a:ext cx="1903730" cy="233045"/>
          </a:xfrm>
          <a:custGeom>
            <a:avLst/>
            <a:gdLst/>
            <a:ahLst/>
            <a:cxnLst/>
            <a:rect l="l" t="t" r="r" b="b"/>
            <a:pathLst>
              <a:path w="1903729" h="233045">
                <a:moveTo>
                  <a:pt x="1903323" y="0"/>
                </a:moveTo>
                <a:lnTo>
                  <a:pt x="0" y="0"/>
                </a:lnTo>
                <a:lnTo>
                  <a:pt x="0" y="232930"/>
                </a:lnTo>
                <a:lnTo>
                  <a:pt x="951839" y="232930"/>
                </a:lnTo>
                <a:lnTo>
                  <a:pt x="1903323" y="232930"/>
                </a:lnTo>
                <a:lnTo>
                  <a:pt x="1903323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191201" y="8002434"/>
            <a:ext cx="1903730" cy="233045"/>
          </a:xfrm>
          <a:custGeom>
            <a:avLst/>
            <a:gdLst/>
            <a:ahLst/>
            <a:cxnLst/>
            <a:rect l="l" t="t" r="r" b="b"/>
            <a:pathLst>
              <a:path w="1903729" h="233045">
                <a:moveTo>
                  <a:pt x="1903323" y="0"/>
                </a:moveTo>
                <a:lnTo>
                  <a:pt x="0" y="0"/>
                </a:lnTo>
                <a:lnTo>
                  <a:pt x="0" y="232930"/>
                </a:lnTo>
                <a:lnTo>
                  <a:pt x="951839" y="232930"/>
                </a:lnTo>
                <a:lnTo>
                  <a:pt x="1903323" y="232930"/>
                </a:lnTo>
                <a:lnTo>
                  <a:pt x="1903323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867037" y="8480514"/>
            <a:ext cx="2080260" cy="233045"/>
          </a:xfrm>
          <a:custGeom>
            <a:avLst/>
            <a:gdLst/>
            <a:ahLst/>
            <a:cxnLst/>
            <a:rect l="l" t="t" r="r" b="b"/>
            <a:pathLst>
              <a:path w="2080260" h="233045">
                <a:moveTo>
                  <a:pt x="2080082" y="0"/>
                </a:moveTo>
                <a:lnTo>
                  <a:pt x="0" y="0"/>
                </a:lnTo>
                <a:lnTo>
                  <a:pt x="0" y="232930"/>
                </a:lnTo>
                <a:lnTo>
                  <a:pt x="1040041" y="232930"/>
                </a:lnTo>
                <a:lnTo>
                  <a:pt x="2080082" y="232930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68117" y="8032318"/>
            <a:ext cx="2080260" cy="233045"/>
          </a:xfrm>
          <a:custGeom>
            <a:avLst/>
            <a:gdLst/>
            <a:ahLst/>
            <a:cxnLst/>
            <a:rect l="l" t="t" r="r" b="b"/>
            <a:pathLst>
              <a:path w="2080260" h="233045">
                <a:moveTo>
                  <a:pt x="2080082" y="0"/>
                </a:moveTo>
                <a:lnTo>
                  <a:pt x="0" y="0"/>
                </a:lnTo>
                <a:lnTo>
                  <a:pt x="0" y="232918"/>
                </a:lnTo>
                <a:lnTo>
                  <a:pt x="1040041" y="232918"/>
                </a:lnTo>
                <a:lnTo>
                  <a:pt x="2080082" y="232918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865958" y="7549197"/>
            <a:ext cx="2080260" cy="233045"/>
          </a:xfrm>
          <a:custGeom>
            <a:avLst/>
            <a:gdLst/>
            <a:ahLst/>
            <a:cxnLst/>
            <a:rect l="l" t="t" r="r" b="b"/>
            <a:pathLst>
              <a:path w="2080260" h="233045">
                <a:moveTo>
                  <a:pt x="2080082" y="0"/>
                </a:moveTo>
                <a:lnTo>
                  <a:pt x="0" y="0"/>
                </a:lnTo>
                <a:lnTo>
                  <a:pt x="0" y="232918"/>
                </a:lnTo>
                <a:lnTo>
                  <a:pt x="1040041" y="232918"/>
                </a:lnTo>
                <a:lnTo>
                  <a:pt x="2080082" y="232918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67195" y="8731796"/>
            <a:ext cx="2219960" cy="233045"/>
          </a:xfrm>
          <a:custGeom>
            <a:avLst/>
            <a:gdLst/>
            <a:ahLst/>
            <a:cxnLst/>
            <a:rect l="l" t="t" r="r" b="b"/>
            <a:pathLst>
              <a:path w="2219960" h="233045">
                <a:moveTo>
                  <a:pt x="2219769" y="0"/>
                </a:moveTo>
                <a:lnTo>
                  <a:pt x="0" y="0"/>
                </a:lnTo>
                <a:lnTo>
                  <a:pt x="0" y="232917"/>
                </a:lnTo>
                <a:lnTo>
                  <a:pt x="1109891" y="232917"/>
                </a:lnTo>
                <a:lnTo>
                  <a:pt x="2219769" y="232917"/>
                </a:lnTo>
                <a:lnTo>
                  <a:pt x="2219769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66839" y="8012518"/>
            <a:ext cx="2222500" cy="233045"/>
          </a:xfrm>
          <a:custGeom>
            <a:avLst/>
            <a:gdLst/>
            <a:ahLst/>
            <a:cxnLst/>
            <a:rect l="l" t="t" r="r" b="b"/>
            <a:pathLst>
              <a:path w="2222500" h="233045">
                <a:moveTo>
                  <a:pt x="2222284" y="0"/>
                </a:moveTo>
                <a:lnTo>
                  <a:pt x="0" y="0"/>
                </a:lnTo>
                <a:lnTo>
                  <a:pt x="0" y="232917"/>
                </a:lnTo>
                <a:lnTo>
                  <a:pt x="1111326" y="232917"/>
                </a:lnTo>
                <a:lnTo>
                  <a:pt x="2222284" y="232917"/>
                </a:lnTo>
                <a:lnTo>
                  <a:pt x="2222284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66839" y="7545958"/>
            <a:ext cx="2222500" cy="233045"/>
          </a:xfrm>
          <a:custGeom>
            <a:avLst/>
            <a:gdLst/>
            <a:ahLst/>
            <a:cxnLst/>
            <a:rect l="l" t="t" r="r" b="b"/>
            <a:pathLst>
              <a:path w="2222500" h="233045">
                <a:moveTo>
                  <a:pt x="2222284" y="0"/>
                </a:moveTo>
                <a:lnTo>
                  <a:pt x="0" y="0"/>
                </a:lnTo>
                <a:lnTo>
                  <a:pt x="0" y="232918"/>
                </a:lnTo>
                <a:lnTo>
                  <a:pt x="1111326" y="232918"/>
                </a:lnTo>
                <a:lnTo>
                  <a:pt x="2222284" y="232918"/>
                </a:lnTo>
                <a:lnTo>
                  <a:pt x="2222284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650117" y="9416884"/>
            <a:ext cx="2527935" cy="480695"/>
          </a:xfrm>
          <a:custGeom>
            <a:avLst/>
            <a:gdLst/>
            <a:ahLst/>
            <a:cxnLst/>
            <a:rect l="l" t="t" r="r" b="b"/>
            <a:pathLst>
              <a:path w="2527934" h="480695">
                <a:moveTo>
                  <a:pt x="2527566" y="0"/>
                </a:moveTo>
                <a:lnTo>
                  <a:pt x="0" y="0"/>
                </a:lnTo>
                <a:lnTo>
                  <a:pt x="0" y="480237"/>
                </a:lnTo>
                <a:lnTo>
                  <a:pt x="1263967" y="480237"/>
                </a:lnTo>
                <a:lnTo>
                  <a:pt x="2527566" y="480237"/>
                </a:lnTo>
                <a:lnTo>
                  <a:pt x="2527566" y="0"/>
                </a:lnTo>
                <a:close/>
              </a:path>
            </a:pathLst>
          </a:custGeom>
          <a:solidFill>
            <a:srgbClr val="596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84683" y="9099359"/>
            <a:ext cx="7085330" cy="847090"/>
          </a:xfrm>
          <a:custGeom>
            <a:avLst/>
            <a:gdLst/>
            <a:ahLst/>
            <a:cxnLst/>
            <a:rect l="l" t="t" r="r" b="b"/>
            <a:pathLst>
              <a:path w="7085330" h="847090">
                <a:moveTo>
                  <a:pt x="3542753" y="846721"/>
                </a:moveTo>
                <a:lnTo>
                  <a:pt x="0" y="846721"/>
                </a:lnTo>
                <a:lnTo>
                  <a:pt x="0" y="0"/>
                </a:lnTo>
                <a:lnTo>
                  <a:pt x="7085152" y="0"/>
                </a:lnTo>
                <a:lnTo>
                  <a:pt x="7085152" y="846721"/>
                </a:lnTo>
                <a:lnTo>
                  <a:pt x="3542753" y="846721"/>
                </a:lnTo>
                <a:close/>
              </a:path>
            </a:pathLst>
          </a:custGeom>
          <a:ln w="12599">
            <a:solidFill>
              <a:srgbClr val="73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31762" y="9147962"/>
            <a:ext cx="90170" cy="753110"/>
          </a:xfrm>
          <a:custGeom>
            <a:avLst/>
            <a:gdLst/>
            <a:ahLst/>
            <a:cxnLst/>
            <a:rect l="l" t="t" r="r" b="b"/>
            <a:pathLst>
              <a:path w="90170" h="753109">
                <a:moveTo>
                  <a:pt x="89636" y="0"/>
                </a:moveTo>
                <a:lnTo>
                  <a:pt x="0" y="0"/>
                </a:lnTo>
                <a:lnTo>
                  <a:pt x="0" y="752754"/>
                </a:lnTo>
                <a:lnTo>
                  <a:pt x="44996" y="752754"/>
                </a:lnTo>
                <a:lnTo>
                  <a:pt x="89636" y="752754"/>
                </a:lnTo>
                <a:lnTo>
                  <a:pt x="896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643640" y="9167037"/>
            <a:ext cx="2534285" cy="245745"/>
          </a:xfrm>
          <a:custGeom>
            <a:avLst/>
            <a:gdLst/>
            <a:ahLst/>
            <a:cxnLst/>
            <a:rect l="l" t="t" r="r" b="b"/>
            <a:pathLst>
              <a:path w="2534284" h="245745">
                <a:moveTo>
                  <a:pt x="2534043" y="0"/>
                </a:moveTo>
                <a:lnTo>
                  <a:pt x="0" y="0"/>
                </a:lnTo>
                <a:lnTo>
                  <a:pt x="0" y="245160"/>
                </a:lnTo>
                <a:lnTo>
                  <a:pt x="1267193" y="245160"/>
                </a:lnTo>
                <a:lnTo>
                  <a:pt x="2534043" y="245160"/>
                </a:lnTo>
                <a:lnTo>
                  <a:pt x="253404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63601" y="94310"/>
            <a:ext cx="526326" cy="363245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22402" y="0"/>
            <a:ext cx="3634104" cy="3115945"/>
          </a:xfrm>
          <a:custGeom>
            <a:avLst/>
            <a:gdLst/>
            <a:ahLst/>
            <a:cxnLst/>
            <a:rect l="l" t="t" r="r" b="b"/>
            <a:pathLst>
              <a:path w="3634104" h="3115945">
                <a:moveTo>
                  <a:pt x="3633838" y="721080"/>
                </a:moveTo>
                <a:lnTo>
                  <a:pt x="2305075" y="721080"/>
                </a:lnTo>
                <a:lnTo>
                  <a:pt x="2305075" y="0"/>
                </a:lnTo>
                <a:lnTo>
                  <a:pt x="1035723" y="0"/>
                </a:lnTo>
                <a:lnTo>
                  <a:pt x="1035723" y="721080"/>
                </a:lnTo>
                <a:lnTo>
                  <a:pt x="0" y="721080"/>
                </a:lnTo>
                <a:lnTo>
                  <a:pt x="0" y="3115437"/>
                </a:lnTo>
                <a:lnTo>
                  <a:pt x="1816912" y="3115437"/>
                </a:lnTo>
                <a:lnTo>
                  <a:pt x="3633838" y="3115437"/>
                </a:lnTo>
                <a:lnTo>
                  <a:pt x="3633838" y="72108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3216" y="-3708"/>
            <a:ext cx="2620010" cy="367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703" y="1855343"/>
            <a:ext cx="6992327" cy="52785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87168" y="9354312"/>
            <a:ext cx="2340864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5760" y="9354312"/>
            <a:ext cx="168249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66944" y="9354312"/>
            <a:ext cx="1682496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ejpost@posthavenlimousin.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1.jp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3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9.jp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hyperlink" Target="mailto:ejpost@posthavenlimousin.com" TargetMode="Externa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mailto:ejpost@posthavenlimousin.com" TargetMode="Externa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3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3.jpg"/><Relationship Id="rId5" Type="http://schemas.openxmlformats.org/officeDocument/2006/relationships/image" Target="../media/image2.png"/><Relationship Id="rId10" Type="http://schemas.openxmlformats.org/officeDocument/2006/relationships/image" Target="../media/image29.jpg"/><Relationship Id="rId4" Type="http://schemas.openxmlformats.org/officeDocument/2006/relationships/hyperlink" Target="mailto:ejpost@posthavenlimousin.com" TargetMode="Externa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6.jp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mailto:ejpost@posthavenlimousin.com" TargetMode="Externa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mailto:ejpost@posthavenlimousin.com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jp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mailto:paulblack@hurontel.on.ca" TargetMode="Externa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mailto:paulblack@hurontel.on.ca" TargetMode="Externa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mailto:paulblack@hurontel.on.ca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116" y="3659034"/>
            <a:ext cx="2621915" cy="462915"/>
          </a:xfrm>
          <a:custGeom>
            <a:avLst/>
            <a:gdLst/>
            <a:ahLst/>
            <a:cxnLst/>
            <a:rect l="l" t="t" r="r" b="b"/>
            <a:pathLst>
              <a:path w="2621915" h="462914">
                <a:moveTo>
                  <a:pt x="809637" y="0"/>
                </a:moveTo>
                <a:lnTo>
                  <a:pt x="0" y="0"/>
                </a:lnTo>
                <a:lnTo>
                  <a:pt x="0" y="462241"/>
                </a:lnTo>
                <a:lnTo>
                  <a:pt x="405003" y="462241"/>
                </a:lnTo>
                <a:lnTo>
                  <a:pt x="809637" y="462241"/>
                </a:lnTo>
                <a:lnTo>
                  <a:pt x="809637" y="0"/>
                </a:lnTo>
                <a:close/>
              </a:path>
              <a:path w="2621915" h="462914">
                <a:moveTo>
                  <a:pt x="2621889" y="2159"/>
                </a:moveTo>
                <a:lnTo>
                  <a:pt x="1593367" y="2159"/>
                </a:lnTo>
                <a:lnTo>
                  <a:pt x="1593367" y="462610"/>
                </a:lnTo>
                <a:lnTo>
                  <a:pt x="2107806" y="462610"/>
                </a:lnTo>
                <a:lnTo>
                  <a:pt x="2621889" y="462610"/>
                </a:lnTo>
                <a:lnTo>
                  <a:pt x="2621889" y="2159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81300" y="3693134"/>
            <a:ext cx="347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Date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8534" y="3171240"/>
            <a:ext cx="3515995" cy="2755900"/>
            <a:chOff x="158534" y="3171240"/>
            <a:chExt cx="3515995" cy="2755900"/>
          </a:xfrm>
        </p:grpSpPr>
        <p:sp>
          <p:nvSpPr>
            <p:cNvPr id="5" name="object 5"/>
            <p:cNvSpPr/>
            <p:nvPr/>
          </p:nvSpPr>
          <p:spPr>
            <a:xfrm>
              <a:off x="1257846" y="3659758"/>
              <a:ext cx="775335" cy="461009"/>
            </a:xfrm>
            <a:custGeom>
              <a:avLst/>
              <a:gdLst/>
              <a:ahLst/>
              <a:cxnLst/>
              <a:rect l="l" t="t" r="r" b="b"/>
              <a:pathLst>
                <a:path w="775335" h="461010">
                  <a:moveTo>
                    <a:pt x="775068" y="0"/>
                  </a:moveTo>
                  <a:lnTo>
                    <a:pt x="0" y="0"/>
                  </a:lnTo>
                  <a:lnTo>
                    <a:pt x="0" y="460438"/>
                  </a:lnTo>
                  <a:lnTo>
                    <a:pt x="387718" y="460438"/>
                  </a:lnTo>
                  <a:lnTo>
                    <a:pt x="775068" y="460438"/>
                  </a:lnTo>
                  <a:lnTo>
                    <a:pt x="775068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884" y="3319564"/>
              <a:ext cx="3503295" cy="2600960"/>
            </a:xfrm>
            <a:custGeom>
              <a:avLst/>
              <a:gdLst/>
              <a:ahLst/>
              <a:cxnLst/>
              <a:rect l="l" t="t" r="r" b="b"/>
              <a:pathLst>
                <a:path w="3503295" h="2600960">
                  <a:moveTo>
                    <a:pt x="1751393" y="2600629"/>
                  </a:moveTo>
                  <a:lnTo>
                    <a:pt x="0" y="2600629"/>
                  </a:lnTo>
                  <a:lnTo>
                    <a:pt x="0" y="0"/>
                  </a:lnTo>
                  <a:lnTo>
                    <a:pt x="3502799" y="0"/>
                  </a:lnTo>
                  <a:lnTo>
                    <a:pt x="3502799" y="2600629"/>
                  </a:lnTo>
                  <a:lnTo>
                    <a:pt x="1751393" y="2600629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637" y="3171240"/>
              <a:ext cx="1610360" cy="303530"/>
            </a:xfrm>
            <a:custGeom>
              <a:avLst/>
              <a:gdLst/>
              <a:ahLst/>
              <a:cxnLst/>
              <a:rect l="l" t="t" r="r" b="b"/>
              <a:pathLst>
                <a:path w="1610360" h="303529">
                  <a:moveTo>
                    <a:pt x="1609928" y="0"/>
                  </a:moveTo>
                  <a:lnTo>
                    <a:pt x="0" y="0"/>
                  </a:lnTo>
                  <a:lnTo>
                    <a:pt x="0" y="303479"/>
                  </a:lnTo>
                  <a:lnTo>
                    <a:pt x="804964" y="303479"/>
                  </a:lnTo>
                  <a:lnTo>
                    <a:pt x="1609928" y="303479"/>
                  </a:lnTo>
                  <a:lnTo>
                    <a:pt x="16099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9097" y="3204260"/>
            <a:ext cx="1414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Arial"/>
                <a:cs typeface="Arial"/>
              </a:rPr>
              <a:t>Test</a:t>
            </a:r>
            <a:r>
              <a:rPr sz="1400" b="1" i="1" spc="-5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400">
              <a:latin typeface="Arial"/>
              <a:cs typeface="Arial"/>
            </a:endParaRPr>
          </a:p>
          <a:p>
            <a:pPr marL="375920">
              <a:lnSpc>
                <a:spcPct val="100000"/>
              </a:lnSpc>
              <a:tabLst>
                <a:tab pos="1253490" algn="l"/>
              </a:tabLst>
            </a:pP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Period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#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47726" y="1946884"/>
            <a:ext cx="7049770" cy="7091045"/>
            <a:chOff x="147726" y="1946884"/>
            <a:chExt cx="7049770" cy="7091045"/>
          </a:xfrm>
        </p:grpSpPr>
        <p:sp>
          <p:nvSpPr>
            <p:cNvPr id="10" name="object 10"/>
            <p:cNvSpPr/>
            <p:nvPr/>
          </p:nvSpPr>
          <p:spPr>
            <a:xfrm>
              <a:off x="3781082" y="1946884"/>
              <a:ext cx="3378835" cy="1954530"/>
            </a:xfrm>
            <a:custGeom>
              <a:avLst/>
              <a:gdLst/>
              <a:ahLst/>
              <a:cxnLst/>
              <a:rect l="l" t="t" r="r" b="b"/>
              <a:pathLst>
                <a:path w="3378834" h="1954529">
                  <a:moveTo>
                    <a:pt x="3378593" y="0"/>
                  </a:moveTo>
                  <a:lnTo>
                    <a:pt x="0" y="0"/>
                  </a:lnTo>
                  <a:lnTo>
                    <a:pt x="0" y="1954441"/>
                  </a:lnTo>
                  <a:lnTo>
                    <a:pt x="1689480" y="1954441"/>
                  </a:lnTo>
                  <a:lnTo>
                    <a:pt x="3378593" y="1954441"/>
                  </a:lnTo>
                  <a:lnTo>
                    <a:pt x="337859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7116" y="4109402"/>
              <a:ext cx="2633980" cy="1306830"/>
            </a:xfrm>
            <a:custGeom>
              <a:avLst/>
              <a:gdLst/>
              <a:ahLst/>
              <a:cxnLst/>
              <a:rect l="l" t="t" r="r" b="b"/>
              <a:pathLst>
                <a:path w="2633980" h="1306829">
                  <a:moveTo>
                    <a:pt x="2619718" y="0"/>
                  </a:moveTo>
                  <a:lnTo>
                    <a:pt x="0" y="0"/>
                  </a:lnTo>
                  <a:lnTo>
                    <a:pt x="0" y="275031"/>
                  </a:lnTo>
                  <a:lnTo>
                    <a:pt x="1310043" y="275031"/>
                  </a:lnTo>
                  <a:lnTo>
                    <a:pt x="2619718" y="275031"/>
                  </a:lnTo>
                  <a:lnTo>
                    <a:pt x="2619718" y="0"/>
                  </a:lnTo>
                  <a:close/>
                </a:path>
                <a:path w="2633980" h="1306829">
                  <a:moveTo>
                    <a:pt x="2632329" y="1029957"/>
                  </a:moveTo>
                  <a:lnTo>
                    <a:pt x="1447" y="1029957"/>
                  </a:lnTo>
                  <a:lnTo>
                    <a:pt x="1447" y="1306791"/>
                  </a:lnTo>
                  <a:lnTo>
                    <a:pt x="1316888" y="1306791"/>
                  </a:lnTo>
                  <a:lnTo>
                    <a:pt x="2632329" y="1306791"/>
                  </a:lnTo>
                  <a:lnTo>
                    <a:pt x="2632329" y="1029957"/>
                  </a:lnTo>
                  <a:close/>
                </a:path>
                <a:path w="2633980" h="1306829">
                  <a:moveTo>
                    <a:pt x="2633408" y="531355"/>
                  </a:moveTo>
                  <a:lnTo>
                    <a:pt x="9004" y="531355"/>
                  </a:lnTo>
                  <a:lnTo>
                    <a:pt x="9004" y="808913"/>
                  </a:lnTo>
                  <a:lnTo>
                    <a:pt x="1321206" y="808913"/>
                  </a:lnTo>
                  <a:lnTo>
                    <a:pt x="2633408" y="808913"/>
                  </a:lnTo>
                  <a:lnTo>
                    <a:pt x="2633408" y="531355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076" y="6069241"/>
              <a:ext cx="7037070" cy="2962275"/>
            </a:xfrm>
            <a:custGeom>
              <a:avLst/>
              <a:gdLst/>
              <a:ahLst/>
              <a:cxnLst/>
              <a:rect l="l" t="t" r="r" b="b"/>
              <a:pathLst>
                <a:path w="7037070" h="2962275">
                  <a:moveTo>
                    <a:pt x="3518649" y="2961716"/>
                  </a:moveTo>
                  <a:lnTo>
                    <a:pt x="0" y="2961716"/>
                  </a:lnTo>
                  <a:lnTo>
                    <a:pt x="0" y="0"/>
                  </a:lnTo>
                  <a:lnTo>
                    <a:pt x="7036917" y="0"/>
                  </a:lnTo>
                  <a:lnTo>
                    <a:pt x="7036917" y="2961716"/>
                  </a:lnTo>
                  <a:lnTo>
                    <a:pt x="3518649" y="2961716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0875" y="5938558"/>
              <a:ext cx="2654935" cy="303530"/>
            </a:xfrm>
            <a:custGeom>
              <a:avLst/>
              <a:gdLst/>
              <a:ahLst/>
              <a:cxnLst/>
              <a:rect l="l" t="t" r="r" b="b"/>
              <a:pathLst>
                <a:path w="2654935" h="303529">
                  <a:moveTo>
                    <a:pt x="2654642" y="0"/>
                  </a:moveTo>
                  <a:lnTo>
                    <a:pt x="0" y="0"/>
                  </a:lnTo>
                  <a:lnTo>
                    <a:pt x="0" y="303479"/>
                  </a:lnTo>
                  <a:lnTo>
                    <a:pt x="1327327" y="303479"/>
                  </a:lnTo>
                  <a:lnTo>
                    <a:pt x="2654642" y="303479"/>
                  </a:lnTo>
                  <a:lnTo>
                    <a:pt x="2654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8101" y="5970142"/>
            <a:ext cx="23380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Centre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Manager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Comments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5963" y="0"/>
            <a:ext cx="2027555" cy="721995"/>
          </a:xfrm>
          <a:custGeom>
            <a:avLst/>
            <a:gdLst/>
            <a:ahLst/>
            <a:cxnLst/>
            <a:rect l="l" t="t" r="r" b="b"/>
            <a:pathLst>
              <a:path w="2027555" h="721995">
                <a:moveTo>
                  <a:pt x="2027516" y="0"/>
                </a:moveTo>
                <a:lnTo>
                  <a:pt x="0" y="0"/>
                </a:lnTo>
                <a:lnTo>
                  <a:pt x="0" y="721436"/>
                </a:lnTo>
                <a:lnTo>
                  <a:pt x="1013752" y="721436"/>
                </a:lnTo>
                <a:lnTo>
                  <a:pt x="2027516" y="721436"/>
                </a:lnTo>
                <a:lnTo>
                  <a:pt x="202751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62140" y="33019"/>
            <a:ext cx="1654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ts val="24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96432" y="124205"/>
            <a:ext cx="669290" cy="407670"/>
            <a:chOff x="5896432" y="124205"/>
            <a:chExt cx="669290" cy="40767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3483" y="124205"/>
              <a:ext cx="494258" cy="2681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96432" y="369366"/>
              <a:ext cx="668870" cy="16198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48094" y="985316"/>
            <a:ext cx="3515995" cy="2200275"/>
            <a:chOff x="148094" y="985316"/>
            <a:chExt cx="3515995" cy="2200275"/>
          </a:xfrm>
        </p:grpSpPr>
        <p:sp>
          <p:nvSpPr>
            <p:cNvPr id="21" name="object 21"/>
            <p:cNvSpPr/>
            <p:nvPr/>
          </p:nvSpPr>
          <p:spPr>
            <a:xfrm>
              <a:off x="154444" y="1143000"/>
              <a:ext cx="3503295" cy="2036445"/>
            </a:xfrm>
            <a:custGeom>
              <a:avLst/>
              <a:gdLst/>
              <a:ahLst/>
              <a:cxnLst/>
              <a:rect l="l" t="t" r="r" b="b"/>
              <a:pathLst>
                <a:path w="3503295" h="2036445">
                  <a:moveTo>
                    <a:pt x="1751393" y="2036165"/>
                  </a:moveTo>
                  <a:lnTo>
                    <a:pt x="0" y="2036165"/>
                  </a:lnTo>
                  <a:lnTo>
                    <a:pt x="0" y="0"/>
                  </a:lnTo>
                  <a:lnTo>
                    <a:pt x="3502799" y="0"/>
                  </a:lnTo>
                  <a:lnTo>
                    <a:pt x="3502799" y="2036165"/>
                  </a:lnTo>
                  <a:lnTo>
                    <a:pt x="1751393" y="2036165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8043" y="985316"/>
              <a:ext cx="1758314" cy="303530"/>
            </a:xfrm>
            <a:custGeom>
              <a:avLst/>
              <a:gdLst/>
              <a:ahLst/>
              <a:cxnLst/>
              <a:rect l="l" t="t" r="r" b="b"/>
              <a:pathLst>
                <a:path w="1758314" h="303530">
                  <a:moveTo>
                    <a:pt x="1757870" y="0"/>
                  </a:moveTo>
                  <a:lnTo>
                    <a:pt x="0" y="0"/>
                  </a:lnTo>
                  <a:lnTo>
                    <a:pt x="0" y="303479"/>
                  </a:lnTo>
                  <a:lnTo>
                    <a:pt x="879119" y="303479"/>
                  </a:lnTo>
                  <a:lnTo>
                    <a:pt x="1757870" y="303479"/>
                  </a:lnTo>
                  <a:lnTo>
                    <a:pt x="1757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3703" y="9112212"/>
            <a:ext cx="6970395" cy="832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 b="1" dirty="0">
                <a:latin typeface="Arial"/>
                <a:cs typeface="Arial"/>
              </a:rPr>
              <a:t>Provision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and Use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of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Information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Produced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by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AgSights</a:t>
            </a:r>
            <a:r>
              <a:rPr sz="700" spc="-10" dirty="0">
                <a:latin typeface="Arial MT"/>
                <a:cs typeface="Arial MT"/>
              </a:rPr>
              <a:t>.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As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part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of the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terms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and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conditions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of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AgSights’</a:t>
            </a:r>
            <a:r>
              <a:rPr sz="700" spc="-2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Beef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Evaluation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Services, it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is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understood </a:t>
            </a:r>
            <a:r>
              <a:rPr sz="700" dirty="0">
                <a:latin typeface="Arial MT"/>
                <a:cs typeface="Arial MT"/>
              </a:rPr>
              <a:t>that </a:t>
            </a:r>
            <a:r>
              <a:rPr sz="700" spc="-10" dirty="0">
                <a:latin typeface="Arial MT"/>
                <a:cs typeface="Arial MT"/>
              </a:rPr>
              <a:t>information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provided</a:t>
            </a:r>
            <a:r>
              <a:rPr sz="700" spc="50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by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AgSights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including,</a:t>
            </a:r>
            <a:r>
              <a:rPr sz="700" spc="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but</a:t>
            </a:r>
            <a:r>
              <a:rPr sz="700" spc="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not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limited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to,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genetic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and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carcass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evaluations,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are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calculated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with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generally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accepted animal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breeding methodologies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using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raw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data and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pedigreed</a:t>
            </a:r>
            <a:r>
              <a:rPr sz="700" spc="50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provided</a:t>
            </a:r>
            <a:r>
              <a:rPr sz="700" spc="4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by</a:t>
            </a:r>
            <a:r>
              <a:rPr sz="700" spc="5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the</a:t>
            </a:r>
            <a:r>
              <a:rPr sz="700" spc="4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breeder</a:t>
            </a:r>
            <a:r>
              <a:rPr sz="700" spc="5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and/or</a:t>
            </a:r>
            <a:r>
              <a:rPr sz="700" spc="5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owner</a:t>
            </a:r>
            <a:r>
              <a:rPr sz="700" spc="5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of</a:t>
            </a:r>
            <a:r>
              <a:rPr sz="700" spc="5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the</a:t>
            </a:r>
            <a:r>
              <a:rPr sz="700" spc="5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animal.</a:t>
            </a:r>
            <a:r>
              <a:rPr sz="700" spc="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The</a:t>
            </a:r>
            <a:r>
              <a:rPr sz="700" spc="4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accuracy</a:t>
            </a:r>
            <a:r>
              <a:rPr sz="700" spc="5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of</a:t>
            </a:r>
            <a:r>
              <a:rPr sz="700" spc="5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input</a:t>
            </a:r>
            <a:r>
              <a:rPr sz="700" spc="5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data</a:t>
            </a:r>
            <a:r>
              <a:rPr sz="700" spc="5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has</a:t>
            </a:r>
            <a:r>
              <a:rPr sz="700" spc="6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</a:t>
            </a:r>
            <a:r>
              <a:rPr sz="700" spc="4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direct</a:t>
            </a:r>
            <a:r>
              <a:rPr sz="700" spc="5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impact</a:t>
            </a:r>
            <a:r>
              <a:rPr sz="700" spc="5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on</a:t>
            </a:r>
            <a:r>
              <a:rPr sz="700" spc="4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the</a:t>
            </a:r>
            <a:r>
              <a:rPr sz="700" spc="4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results</a:t>
            </a:r>
            <a:r>
              <a:rPr sz="700" spc="5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received.</a:t>
            </a:r>
            <a:r>
              <a:rPr sz="700" spc="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The</a:t>
            </a:r>
            <a:r>
              <a:rPr sz="700" spc="4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client</a:t>
            </a:r>
            <a:r>
              <a:rPr sz="700" spc="5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requesting</a:t>
            </a:r>
            <a:r>
              <a:rPr sz="700" spc="2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AgSights’</a:t>
            </a:r>
            <a:r>
              <a:rPr sz="700" spc="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Beef</a:t>
            </a:r>
            <a:r>
              <a:rPr sz="700" spc="5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Evaluation</a:t>
            </a:r>
            <a:r>
              <a:rPr sz="700" spc="50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Services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is</a:t>
            </a:r>
            <a:r>
              <a:rPr sz="700" spc="-2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wholly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responsible </a:t>
            </a:r>
            <a:r>
              <a:rPr sz="700" dirty="0">
                <a:latin typeface="Arial MT"/>
                <a:cs typeface="Arial MT"/>
              </a:rPr>
              <a:t>for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verifying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the</a:t>
            </a:r>
            <a:r>
              <a:rPr sz="700" spc="-10" dirty="0">
                <a:latin typeface="Arial MT"/>
                <a:cs typeface="Arial MT"/>
              </a:rPr>
              <a:t> accuracy </a:t>
            </a:r>
            <a:r>
              <a:rPr sz="700" dirty="0">
                <a:latin typeface="Arial MT"/>
                <a:cs typeface="Arial MT"/>
              </a:rPr>
              <a:t>of</a:t>
            </a:r>
            <a:r>
              <a:rPr sz="700" spc="-20" dirty="0">
                <a:latin typeface="Arial MT"/>
                <a:cs typeface="Arial MT"/>
              </a:rPr>
              <a:t> data.</a:t>
            </a:r>
            <a:endParaRPr sz="700">
              <a:latin typeface="Arial MT"/>
              <a:cs typeface="Arial MT"/>
            </a:endParaRPr>
          </a:p>
          <a:p>
            <a:pPr marL="12700" marR="5715" algn="just">
              <a:lnSpc>
                <a:spcPct val="100000"/>
              </a:lnSpc>
              <a:spcBef>
                <a:spcPts val="480"/>
              </a:spcBef>
            </a:pPr>
            <a:r>
              <a:rPr sz="700" dirty="0">
                <a:latin typeface="Arial MT"/>
                <a:cs typeface="Arial MT"/>
              </a:rPr>
              <a:t>The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intention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of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the</a:t>
            </a:r>
            <a:r>
              <a:rPr sz="700" spc="-10" dirty="0">
                <a:latin typeface="Arial MT"/>
                <a:cs typeface="Arial MT"/>
              </a:rPr>
              <a:t> information </a:t>
            </a:r>
            <a:r>
              <a:rPr sz="700" dirty="0">
                <a:latin typeface="Arial MT"/>
                <a:cs typeface="Arial MT"/>
              </a:rPr>
              <a:t>provided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by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AgSights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is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for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comparative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purposes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only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to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provide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general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guidance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to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breeders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and</a:t>
            </a:r>
            <a:r>
              <a:rPr sz="700" spc="-10" dirty="0">
                <a:latin typeface="Arial MT"/>
                <a:cs typeface="Arial MT"/>
              </a:rPr>
              <a:t> buyers.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The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user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of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this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information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agrees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-25" dirty="0">
                <a:latin typeface="Arial MT"/>
                <a:cs typeface="Arial MT"/>
              </a:rPr>
              <a:t>to</a:t>
            </a:r>
            <a:r>
              <a:rPr sz="700" spc="50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hold</a:t>
            </a:r>
            <a:r>
              <a:rPr sz="700" spc="-3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AgSights harmless</a:t>
            </a:r>
            <a:r>
              <a:rPr sz="700" spc="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for any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losses or damages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that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may be incurred as a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result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of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receipt</a:t>
            </a:r>
            <a:r>
              <a:rPr sz="700" spc="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and/or reliance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upon this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comparative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information. </a:t>
            </a:r>
            <a:r>
              <a:rPr sz="700" dirty="0">
                <a:latin typeface="Arial MT"/>
                <a:cs typeface="Arial MT"/>
              </a:rPr>
              <a:t>This clause shall</a:t>
            </a:r>
            <a:r>
              <a:rPr sz="700" spc="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be a</a:t>
            </a:r>
            <a:r>
              <a:rPr sz="700" spc="-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complete</a:t>
            </a:r>
            <a:r>
              <a:rPr sz="700" spc="500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defense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to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any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claim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brought</a:t>
            </a:r>
            <a:r>
              <a:rPr sz="700" spc="-2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by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the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purchaser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and/or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user</a:t>
            </a:r>
            <a:r>
              <a:rPr sz="700" spc="-2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in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relation</a:t>
            </a:r>
            <a:r>
              <a:rPr sz="700" spc="-15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to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such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spc="-10" dirty="0">
                <a:latin typeface="Arial MT"/>
                <a:cs typeface="Arial MT"/>
              </a:rPr>
              <a:t>services.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5898" y="739330"/>
            <a:ext cx="1219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Evaluation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Date: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2905" y="1017257"/>
            <a:ext cx="1588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Arial"/>
                <a:cs typeface="Arial"/>
              </a:rPr>
              <a:t>Group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Information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8343" y="1526654"/>
            <a:ext cx="1227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Centre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Manager: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3341" y="2343137"/>
            <a:ext cx="913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067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Contact Information: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9462" y="1938134"/>
            <a:ext cx="906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Farm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Name: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3417" y="4114929"/>
            <a:ext cx="575945" cy="153225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200" spc="-10" dirty="0">
                <a:latin typeface="Arial MT"/>
                <a:cs typeface="Arial MT"/>
              </a:rPr>
              <a:t>Delivery</a:t>
            </a:r>
            <a:endParaRPr sz="1200">
              <a:latin typeface="Arial MT"/>
              <a:cs typeface="Arial MT"/>
            </a:endParaRPr>
          </a:p>
          <a:p>
            <a:pPr marL="248920">
              <a:lnSpc>
                <a:spcPct val="100000"/>
              </a:lnSpc>
              <a:spcBef>
                <a:spcPts val="605"/>
              </a:spcBef>
            </a:pPr>
            <a:r>
              <a:rPr sz="1200" spc="-25" dirty="0">
                <a:latin typeface="Arial MT"/>
                <a:cs typeface="Arial MT"/>
              </a:rPr>
              <a:t>SOT</a:t>
            </a:r>
            <a:endParaRPr sz="1200">
              <a:latin typeface="Arial MT"/>
              <a:cs typeface="Arial MT"/>
            </a:endParaRPr>
          </a:p>
          <a:p>
            <a:pPr marL="306070" marR="5715">
              <a:lnSpc>
                <a:spcPts val="1980"/>
              </a:lnSpc>
              <a:spcBef>
                <a:spcPts val="10"/>
              </a:spcBef>
            </a:pPr>
            <a:r>
              <a:rPr sz="1200" spc="-25" dirty="0">
                <a:latin typeface="Arial MT"/>
                <a:cs typeface="Arial MT"/>
              </a:rPr>
              <a:t>28d 56d</a:t>
            </a:r>
            <a:endParaRPr sz="1200">
              <a:latin typeface="Arial MT"/>
              <a:cs typeface="Arial MT"/>
            </a:endParaRPr>
          </a:p>
          <a:p>
            <a:pPr marL="247650" marR="5715" indent="57785">
              <a:lnSpc>
                <a:spcPts val="1970"/>
              </a:lnSpc>
            </a:pPr>
            <a:r>
              <a:rPr sz="1200" spc="-25" dirty="0">
                <a:latin typeface="Arial MT"/>
                <a:cs typeface="Arial MT"/>
              </a:rPr>
              <a:t>84d EOT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42264" y="1118882"/>
            <a:ext cx="6671945" cy="4579620"/>
            <a:chOff x="442264" y="1118882"/>
            <a:chExt cx="6671945" cy="4579620"/>
          </a:xfrm>
        </p:grpSpPr>
        <p:sp>
          <p:nvSpPr>
            <p:cNvPr id="31" name="object 31"/>
            <p:cNvSpPr/>
            <p:nvPr/>
          </p:nvSpPr>
          <p:spPr>
            <a:xfrm>
              <a:off x="1232280" y="3660114"/>
              <a:ext cx="807720" cy="2032000"/>
            </a:xfrm>
            <a:custGeom>
              <a:avLst/>
              <a:gdLst/>
              <a:ahLst/>
              <a:cxnLst/>
              <a:rect l="l" t="t" r="r" b="b"/>
              <a:pathLst>
                <a:path w="807719" h="2032000">
                  <a:moveTo>
                    <a:pt x="807478" y="0"/>
                  </a:moveTo>
                  <a:lnTo>
                    <a:pt x="787323" y="2031847"/>
                  </a:lnTo>
                </a:path>
                <a:path w="807719" h="2032000">
                  <a:moveTo>
                    <a:pt x="32042" y="368"/>
                  </a:moveTo>
                  <a:lnTo>
                    <a:pt x="0" y="2031479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8563" y="3654361"/>
              <a:ext cx="2624455" cy="2037714"/>
            </a:xfrm>
            <a:custGeom>
              <a:avLst/>
              <a:gdLst/>
              <a:ahLst/>
              <a:cxnLst/>
              <a:rect l="l" t="t" r="r" b="b"/>
              <a:pathLst>
                <a:path w="2624455" h="2037714">
                  <a:moveTo>
                    <a:pt x="1312202" y="2037600"/>
                  </a:moveTo>
                  <a:lnTo>
                    <a:pt x="0" y="2037600"/>
                  </a:lnTo>
                  <a:lnTo>
                    <a:pt x="0" y="0"/>
                  </a:lnTo>
                  <a:lnTo>
                    <a:pt x="2624391" y="0"/>
                  </a:lnTo>
                  <a:lnTo>
                    <a:pt x="2624391" y="2037600"/>
                  </a:lnTo>
                  <a:lnTo>
                    <a:pt x="1312202" y="2037600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3122" y="1118882"/>
              <a:ext cx="1661045" cy="75852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2082" y="2010600"/>
              <a:ext cx="3251885" cy="183743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5072303" y="3919220"/>
            <a:ext cx="695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latin typeface="Arial"/>
                <a:cs typeface="Arial"/>
              </a:rPr>
              <a:t>Top</a:t>
            </a:r>
            <a:r>
              <a:rPr sz="1200" b="1" i="1" spc="-75" dirty="0">
                <a:latin typeface="Arial"/>
                <a:cs typeface="Arial"/>
              </a:rPr>
              <a:t> </a:t>
            </a:r>
            <a:r>
              <a:rPr sz="1200" b="1" i="1" spc="-20" dirty="0">
                <a:latin typeface="Arial"/>
                <a:cs typeface="Arial"/>
              </a:rPr>
              <a:t>BIO$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81437" y="4268520"/>
            <a:ext cx="1742439" cy="273050"/>
          </a:xfrm>
          <a:custGeom>
            <a:avLst/>
            <a:gdLst/>
            <a:ahLst/>
            <a:cxnLst/>
            <a:rect l="l" t="t" r="r" b="b"/>
            <a:pathLst>
              <a:path w="1742439" h="273050">
                <a:moveTo>
                  <a:pt x="1742401" y="0"/>
                </a:moveTo>
                <a:lnTo>
                  <a:pt x="0" y="0"/>
                </a:lnTo>
                <a:lnTo>
                  <a:pt x="0" y="272884"/>
                </a:lnTo>
                <a:lnTo>
                  <a:pt x="871207" y="272884"/>
                </a:lnTo>
                <a:lnTo>
                  <a:pt x="1742401" y="272884"/>
                </a:lnTo>
                <a:lnTo>
                  <a:pt x="1742401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81437" y="4812474"/>
            <a:ext cx="1735455" cy="273050"/>
          </a:xfrm>
          <a:custGeom>
            <a:avLst/>
            <a:gdLst/>
            <a:ahLst/>
            <a:cxnLst/>
            <a:rect l="l" t="t" r="r" b="b"/>
            <a:pathLst>
              <a:path w="1735454" h="273050">
                <a:moveTo>
                  <a:pt x="1735201" y="0"/>
                </a:moveTo>
                <a:lnTo>
                  <a:pt x="0" y="0"/>
                </a:lnTo>
                <a:lnTo>
                  <a:pt x="0" y="272884"/>
                </a:lnTo>
                <a:lnTo>
                  <a:pt x="867600" y="272884"/>
                </a:lnTo>
                <a:lnTo>
                  <a:pt x="1735201" y="272884"/>
                </a:lnTo>
                <a:lnTo>
                  <a:pt x="1735201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92956" y="5298478"/>
            <a:ext cx="1712595" cy="273050"/>
          </a:xfrm>
          <a:custGeom>
            <a:avLst/>
            <a:gdLst/>
            <a:ahLst/>
            <a:cxnLst/>
            <a:rect l="l" t="t" r="r" b="b"/>
            <a:pathLst>
              <a:path w="1712595" h="273050">
                <a:moveTo>
                  <a:pt x="1712163" y="0"/>
                </a:moveTo>
                <a:lnTo>
                  <a:pt x="0" y="0"/>
                </a:lnTo>
                <a:lnTo>
                  <a:pt x="0" y="272884"/>
                </a:lnTo>
                <a:lnTo>
                  <a:pt x="856081" y="272884"/>
                </a:lnTo>
                <a:lnTo>
                  <a:pt x="1712163" y="272884"/>
                </a:lnTo>
                <a:lnTo>
                  <a:pt x="1712163" y="0"/>
                </a:lnTo>
                <a:close/>
              </a:path>
            </a:pathLst>
          </a:custGeom>
          <a:solidFill>
            <a:srgbClr val="39393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5036" y="170992"/>
            <a:ext cx="526326" cy="363245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95" dirty="0"/>
              <a:t> </a:t>
            </a:r>
            <a:r>
              <a:rPr spc="-25" dirty="0"/>
              <a:t>G2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271864" y="403821"/>
            <a:ext cx="21412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28783" y="718820"/>
            <a:ext cx="907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10" dirty="0">
                <a:latin typeface="Arial"/>
                <a:cs typeface="Arial"/>
              </a:rPr>
              <a:t>16-Feb-</a:t>
            </a:r>
            <a:r>
              <a:rPr sz="1200" b="1" i="1" spc="-20" dirty="0">
                <a:latin typeface="Arial"/>
                <a:cs typeface="Arial"/>
              </a:rPr>
              <a:t>2026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58301" y="1491017"/>
            <a:ext cx="1093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E.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JOHN</a:t>
            </a:r>
            <a:r>
              <a:rPr sz="1200" b="1" spc="-20" dirty="0">
                <a:latin typeface="Arial"/>
                <a:cs typeface="Arial"/>
              </a:rPr>
              <a:t> POST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786940" y="1957209"/>
            <a:ext cx="1437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POSTHAVEN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FARM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78495" y="2386342"/>
            <a:ext cx="1854200" cy="47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1195"/>
              </a:lnSpc>
              <a:spcBef>
                <a:spcPts val="95"/>
              </a:spcBef>
            </a:pPr>
            <a:r>
              <a:rPr sz="1050" b="1" spc="-20" dirty="0">
                <a:latin typeface="Arial"/>
                <a:cs typeface="Arial"/>
              </a:rPr>
              <a:t>519-846-</a:t>
            </a:r>
            <a:r>
              <a:rPr sz="1050" b="1" dirty="0">
                <a:latin typeface="Arial"/>
                <a:cs typeface="Arial"/>
              </a:rPr>
              <a:t>9320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/</a:t>
            </a:r>
            <a:endParaRPr sz="1050">
              <a:latin typeface="Arial"/>
              <a:cs typeface="Arial"/>
            </a:endParaRPr>
          </a:p>
          <a:p>
            <a:pPr marL="12700" marR="5080" algn="ctr">
              <a:lnSpc>
                <a:spcPts val="1130"/>
              </a:lnSpc>
              <a:spcBef>
                <a:spcPts val="85"/>
              </a:spcBef>
            </a:pPr>
            <a:r>
              <a:rPr sz="1050" b="1" spc="-10" dirty="0">
                <a:latin typeface="Arial"/>
                <a:cs typeface="Arial"/>
                <a:hlinkClick r:id="rId7"/>
              </a:rPr>
              <a:t>ejpost@posthavenlimousin.c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25" dirty="0">
                <a:latin typeface="Arial"/>
                <a:cs typeface="Arial"/>
              </a:rPr>
              <a:t>om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3774782" y="4259706"/>
          <a:ext cx="3368675" cy="1537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815">
                <a:tc>
                  <a:txBody>
                    <a:bodyPr/>
                    <a:lstStyle/>
                    <a:p>
                      <a:pPr marL="71056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b="1" i="1" dirty="0">
                          <a:solidFill>
                            <a:srgbClr val="3F3F3F"/>
                          </a:solidFill>
                          <a:latin typeface="Arial"/>
                          <a:cs typeface="Arial"/>
                        </a:rPr>
                        <a:t>Top</a:t>
                      </a:r>
                      <a:r>
                        <a:rPr sz="1200" b="1" i="1" spc="-85" dirty="0">
                          <a:solidFill>
                            <a:srgbClr val="3F3F3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3F3F3F"/>
                          </a:solidFill>
                          <a:latin typeface="Arial"/>
                          <a:cs typeface="Arial"/>
                        </a:rPr>
                        <a:t>Maternal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0581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POSTHAVEN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NEXUS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28575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6991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2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Top</a:t>
                      </a:r>
                      <a:r>
                        <a:rPr sz="1200" b="1" i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Terminal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432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POSTHAVEN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NICHOLAS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T w="28575">
                      <a:solidFill>
                        <a:srgbClr val="ADADAD"/>
                      </a:solidFill>
                      <a:prstDash val="solid"/>
                    </a:lnT>
                    <a:lnB w="9525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870">
                <a:tc>
                  <a:txBody>
                    <a:bodyPr/>
                    <a:lstStyle/>
                    <a:p>
                      <a:pPr marL="63944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i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Top</a:t>
                      </a:r>
                      <a:r>
                        <a:rPr sz="1200" b="1" i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i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Balanced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643255">
                        <a:lnSpc>
                          <a:spcPts val="1550"/>
                        </a:lnSpc>
                        <a:spcBef>
                          <a:spcPts val="540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POSTHAVEN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NICHOLAS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T w="9525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1595056" y="4118892"/>
            <a:ext cx="110489" cy="15227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spc="-50" dirty="0">
                <a:latin typeface="Arial MT"/>
                <a:cs typeface="Arial MT"/>
              </a:rPr>
              <a:t>8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spc="-50" dirty="0">
                <a:latin typeface="Arial MT"/>
                <a:cs typeface="Arial MT"/>
              </a:rPr>
              <a:t>8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200" spc="-50" dirty="0">
                <a:latin typeface="Arial MT"/>
                <a:cs typeface="Arial MT"/>
              </a:rPr>
              <a:t>8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200" spc="-50" dirty="0"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200" spc="-50" dirty="0"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200" spc="-50" dirty="0"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198420" y="4094748"/>
            <a:ext cx="735965" cy="76962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spc="-10" dirty="0">
                <a:latin typeface="Arial MT"/>
                <a:cs typeface="Arial MT"/>
              </a:rPr>
              <a:t>12-Dec-</a:t>
            </a:r>
            <a:r>
              <a:rPr sz="1200" spc="-25" dirty="0">
                <a:latin typeface="Arial MT"/>
                <a:cs typeface="Arial MT"/>
              </a:rPr>
              <a:t>25</a:t>
            </a:r>
            <a:endParaRPr sz="1200">
              <a:latin typeface="Arial MT"/>
              <a:cs typeface="Arial MT"/>
            </a:endParaRPr>
          </a:p>
          <a:p>
            <a:pPr marL="24765">
              <a:lnSpc>
                <a:spcPct val="100000"/>
              </a:lnSpc>
              <a:spcBef>
                <a:spcPts val="540"/>
              </a:spcBef>
            </a:pPr>
            <a:r>
              <a:rPr sz="1200" spc="-10" dirty="0">
                <a:latin typeface="Arial MT"/>
                <a:cs typeface="Arial MT"/>
              </a:rPr>
              <a:t>09-Jan-</a:t>
            </a:r>
            <a:r>
              <a:rPr sz="1200" spc="-25" dirty="0">
                <a:latin typeface="Arial MT"/>
                <a:cs typeface="Arial MT"/>
              </a:rPr>
              <a:t>26</a:t>
            </a:r>
            <a:endParaRPr sz="1200">
              <a:latin typeface="Arial MT"/>
              <a:cs typeface="Arial MT"/>
            </a:endParaRPr>
          </a:p>
          <a:p>
            <a:pPr marL="15875">
              <a:lnSpc>
                <a:spcPct val="100000"/>
              </a:lnSpc>
              <a:spcBef>
                <a:spcPts val="459"/>
              </a:spcBef>
            </a:pPr>
            <a:r>
              <a:rPr sz="1200" spc="-10" dirty="0">
                <a:latin typeface="Arial MT"/>
                <a:cs typeface="Arial MT"/>
              </a:rPr>
              <a:t>06-Feb-</a:t>
            </a:r>
            <a:r>
              <a:rPr sz="1200" spc="-25" dirty="0">
                <a:latin typeface="Arial MT"/>
                <a:cs typeface="Arial MT"/>
              </a:rPr>
              <a:t>26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944" y="5295"/>
            <a:ext cx="343916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831215" algn="l"/>
              </a:tabLst>
            </a:pPr>
            <a:r>
              <a:rPr lang="en-CA" sz="2000" b="1" spc="-20" dirty="0">
                <a:solidFill>
                  <a:srgbClr val="FFFFFF"/>
                </a:solidFill>
                <a:latin typeface="Arial"/>
                <a:cs typeface="Arial"/>
              </a:rPr>
              <a:t>28D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100" dirty="0"/>
              <a:t> </a:t>
            </a:r>
            <a:r>
              <a:rPr spc="-25" dirty="0"/>
              <a:t>G2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180" y="337578"/>
            <a:ext cx="4147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5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6</a:t>
            </a:r>
            <a:r>
              <a:rPr sz="1400" spc="11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4257" y="800188"/>
            <a:ext cx="2087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B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 O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32755" y="1002601"/>
            <a:ext cx="733425" cy="982344"/>
            <a:chOff x="5432755" y="1002601"/>
            <a:chExt cx="733425" cy="982344"/>
          </a:xfrm>
        </p:grpSpPr>
        <p:sp>
          <p:nvSpPr>
            <p:cNvPr id="6" name="object 6"/>
            <p:cNvSpPr/>
            <p:nvPr/>
          </p:nvSpPr>
          <p:spPr>
            <a:xfrm>
              <a:off x="5432755" y="1002601"/>
              <a:ext cx="733425" cy="727710"/>
            </a:xfrm>
            <a:custGeom>
              <a:avLst/>
              <a:gdLst/>
              <a:ahLst/>
              <a:cxnLst/>
              <a:rect l="l" t="t" r="r" b="b"/>
              <a:pathLst>
                <a:path w="733425" h="727710">
                  <a:moveTo>
                    <a:pt x="732243" y="0"/>
                  </a:moveTo>
                  <a:lnTo>
                    <a:pt x="0" y="0"/>
                  </a:lnTo>
                  <a:lnTo>
                    <a:pt x="0" y="242633"/>
                  </a:lnTo>
                  <a:lnTo>
                    <a:pt x="366128" y="242633"/>
                  </a:lnTo>
                  <a:lnTo>
                    <a:pt x="732243" y="242633"/>
                  </a:lnTo>
                  <a:lnTo>
                    <a:pt x="732243" y="0"/>
                  </a:lnTo>
                  <a:close/>
                </a:path>
                <a:path w="733425" h="727710">
                  <a:moveTo>
                    <a:pt x="733323" y="484555"/>
                  </a:moveTo>
                  <a:lnTo>
                    <a:pt x="732243" y="484555"/>
                  </a:lnTo>
                  <a:lnTo>
                    <a:pt x="732243" y="243357"/>
                  </a:lnTo>
                  <a:lnTo>
                    <a:pt x="3238" y="243357"/>
                  </a:lnTo>
                  <a:lnTo>
                    <a:pt x="3238" y="484555"/>
                  </a:lnTo>
                  <a:lnTo>
                    <a:pt x="1079" y="484555"/>
                  </a:lnTo>
                  <a:lnTo>
                    <a:pt x="1079" y="727202"/>
                  </a:lnTo>
                  <a:lnTo>
                    <a:pt x="367207" y="727202"/>
                  </a:lnTo>
                  <a:lnTo>
                    <a:pt x="733323" y="727202"/>
                  </a:lnTo>
                  <a:lnTo>
                    <a:pt x="733323" y="484555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3479" y="1735201"/>
              <a:ext cx="732155" cy="249554"/>
            </a:xfrm>
            <a:custGeom>
              <a:avLst/>
              <a:gdLst/>
              <a:ahLst/>
              <a:cxnLst/>
              <a:rect l="l" t="t" r="r" b="b"/>
              <a:pathLst>
                <a:path w="732154" h="249555">
                  <a:moveTo>
                    <a:pt x="731875" y="0"/>
                  </a:moveTo>
                  <a:lnTo>
                    <a:pt x="0" y="0"/>
                  </a:lnTo>
                  <a:lnTo>
                    <a:pt x="0" y="249478"/>
                  </a:lnTo>
                  <a:lnTo>
                    <a:pt x="366115" y="249478"/>
                  </a:lnTo>
                  <a:lnTo>
                    <a:pt x="731875" y="249478"/>
                  </a:lnTo>
                  <a:lnTo>
                    <a:pt x="731875" y="0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840480" y="1003324"/>
            <a:ext cx="665480" cy="975994"/>
          </a:xfrm>
          <a:custGeom>
            <a:avLst/>
            <a:gdLst/>
            <a:ahLst/>
            <a:cxnLst/>
            <a:rect l="l" t="t" r="r" b="b"/>
            <a:pathLst>
              <a:path w="665479" h="975994">
                <a:moveTo>
                  <a:pt x="660234" y="733310"/>
                </a:moveTo>
                <a:lnTo>
                  <a:pt x="0" y="733310"/>
                </a:lnTo>
                <a:lnTo>
                  <a:pt x="0" y="975956"/>
                </a:lnTo>
                <a:lnTo>
                  <a:pt x="330123" y="975956"/>
                </a:lnTo>
                <a:lnTo>
                  <a:pt x="660234" y="975956"/>
                </a:lnTo>
                <a:lnTo>
                  <a:pt x="660234" y="733310"/>
                </a:lnTo>
                <a:close/>
              </a:path>
              <a:path w="665479" h="975994">
                <a:moveTo>
                  <a:pt x="662038" y="0"/>
                </a:moveTo>
                <a:lnTo>
                  <a:pt x="1079" y="0"/>
                </a:lnTo>
                <a:lnTo>
                  <a:pt x="1079" y="242633"/>
                </a:lnTo>
                <a:lnTo>
                  <a:pt x="331558" y="242633"/>
                </a:lnTo>
                <a:lnTo>
                  <a:pt x="662038" y="242633"/>
                </a:lnTo>
                <a:lnTo>
                  <a:pt x="662038" y="0"/>
                </a:lnTo>
                <a:close/>
              </a:path>
              <a:path w="665479" h="975994">
                <a:moveTo>
                  <a:pt x="665276" y="245872"/>
                </a:moveTo>
                <a:lnTo>
                  <a:pt x="1803" y="245872"/>
                </a:lnTo>
                <a:lnTo>
                  <a:pt x="1803" y="484555"/>
                </a:lnTo>
                <a:lnTo>
                  <a:pt x="355" y="484555"/>
                </a:lnTo>
                <a:lnTo>
                  <a:pt x="355" y="727189"/>
                </a:lnTo>
                <a:lnTo>
                  <a:pt x="331558" y="727189"/>
                </a:lnTo>
                <a:lnTo>
                  <a:pt x="662393" y="727189"/>
                </a:lnTo>
                <a:lnTo>
                  <a:pt x="662393" y="488518"/>
                </a:lnTo>
                <a:lnTo>
                  <a:pt x="665276" y="488518"/>
                </a:lnTo>
                <a:lnTo>
                  <a:pt x="665276" y="245872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35259" y="991983"/>
          <a:ext cx="3375024" cy="99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Tattoo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PEJ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59N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Breed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889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Limousin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Birthdate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14-Apr-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2025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Reg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CFM4129358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Colour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Horns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Single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 Ease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Unassisted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837863" y="2076386"/>
            <a:ext cx="25882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G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40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47681" y="2273045"/>
            <a:ext cx="2078355" cy="839469"/>
            <a:chOff x="3847681" y="2273045"/>
            <a:chExt cx="2078355" cy="839469"/>
          </a:xfrm>
        </p:grpSpPr>
        <p:sp>
          <p:nvSpPr>
            <p:cNvPr id="12" name="object 12"/>
            <p:cNvSpPr/>
            <p:nvPr/>
          </p:nvSpPr>
          <p:spPr>
            <a:xfrm>
              <a:off x="5051158" y="2280602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72"/>
                  </a:lnTo>
                  <a:lnTo>
                    <a:pt x="437400" y="272872"/>
                  </a:lnTo>
                  <a:lnTo>
                    <a:pt x="874801" y="272872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1158" y="2557437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1158" y="2835719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7681" y="2273045"/>
              <a:ext cx="1203325" cy="839469"/>
            </a:xfrm>
            <a:custGeom>
              <a:avLst/>
              <a:gdLst/>
              <a:ahLst/>
              <a:cxnLst/>
              <a:rect l="l" t="t" r="r" b="b"/>
              <a:pathLst>
                <a:path w="1203325" h="839469">
                  <a:moveTo>
                    <a:pt x="1202753" y="0"/>
                  </a:moveTo>
                  <a:lnTo>
                    <a:pt x="0" y="0"/>
                  </a:lnTo>
                  <a:lnTo>
                    <a:pt x="0" y="839152"/>
                  </a:lnTo>
                  <a:lnTo>
                    <a:pt x="601560" y="839152"/>
                  </a:lnTo>
                  <a:lnTo>
                    <a:pt x="1202753" y="839152"/>
                  </a:lnTo>
                  <a:lnTo>
                    <a:pt x="120275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37418" y="2264218"/>
          <a:ext cx="3348355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BIO$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10" dirty="0">
                          <a:solidFill>
                            <a:srgbClr val="3F3F3F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2857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Balanced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83159" y="3183305"/>
            <a:ext cx="7139940" cy="1252220"/>
            <a:chOff x="83159" y="3183305"/>
            <a:chExt cx="7139940" cy="125222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85" y="3306670"/>
              <a:ext cx="169140" cy="1692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482" y="4116646"/>
              <a:ext cx="146875" cy="1937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33564" y="3387598"/>
              <a:ext cx="818515" cy="822960"/>
            </a:xfrm>
            <a:custGeom>
              <a:avLst/>
              <a:gdLst/>
              <a:ahLst/>
              <a:cxnLst/>
              <a:rect l="l" t="t" r="r" b="b"/>
              <a:pathLst>
                <a:path w="818514" h="822960">
                  <a:moveTo>
                    <a:pt x="0" y="100075"/>
                  </a:moveTo>
                  <a:lnTo>
                    <a:pt x="0" y="0"/>
                  </a:lnTo>
                  <a:lnTo>
                    <a:pt x="791641" y="0"/>
                  </a:lnTo>
                </a:path>
                <a:path w="818514" h="822960">
                  <a:moveTo>
                    <a:pt x="210959" y="664565"/>
                  </a:moveTo>
                  <a:lnTo>
                    <a:pt x="210959" y="822960"/>
                  </a:lnTo>
                  <a:lnTo>
                    <a:pt x="818273" y="822960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3983" y="3297773"/>
              <a:ext cx="170476" cy="1705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524" y="4120608"/>
              <a:ext cx="146875" cy="19379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24121" y="3380041"/>
              <a:ext cx="869315" cy="835025"/>
            </a:xfrm>
            <a:custGeom>
              <a:avLst/>
              <a:gdLst/>
              <a:ahLst/>
              <a:cxnLst/>
              <a:rect l="l" t="t" r="r" b="b"/>
              <a:pathLst>
                <a:path w="869314" h="835025">
                  <a:moveTo>
                    <a:pt x="0" y="105473"/>
                  </a:moveTo>
                  <a:lnTo>
                    <a:pt x="0" y="0"/>
                  </a:lnTo>
                  <a:lnTo>
                    <a:pt x="842403" y="0"/>
                  </a:lnTo>
                </a:path>
                <a:path w="869314" h="835025">
                  <a:moveTo>
                    <a:pt x="118084" y="691197"/>
                  </a:moveTo>
                  <a:lnTo>
                    <a:pt x="118084" y="834834"/>
                  </a:lnTo>
                  <a:lnTo>
                    <a:pt x="869035" y="834834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277" y="3189605"/>
              <a:ext cx="7028180" cy="1239520"/>
            </a:xfrm>
            <a:custGeom>
              <a:avLst/>
              <a:gdLst/>
              <a:ahLst/>
              <a:cxnLst/>
              <a:rect l="l" t="t" r="r" b="b"/>
              <a:pathLst>
                <a:path w="7028180" h="1239520">
                  <a:moveTo>
                    <a:pt x="3513963" y="1239469"/>
                  </a:moveTo>
                  <a:lnTo>
                    <a:pt x="0" y="1239469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239469"/>
                  </a:lnTo>
                  <a:lnTo>
                    <a:pt x="3513963" y="1239469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159" y="3214369"/>
              <a:ext cx="250825" cy="1179830"/>
            </a:xfrm>
            <a:custGeom>
              <a:avLst/>
              <a:gdLst/>
              <a:ahLst/>
              <a:cxnLst/>
              <a:rect l="l" t="t" r="r" b="b"/>
              <a:pathLst>
                <a:path w="250825" h="1179829">
                  <a:moveTo>
                    <a:pt x="250202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0" y="1179830"/>
                  </a:lnTo>
                  <a:lnTo>
                    <a:pt x="250202" y="1179830"/>
                  </a:lnTo>
                  <a:lnTo>
                    <a:pt x="250202" y="590550"/>
                  </a:lnTo>
                  <a:lnTo>
                    <a:pt x="250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3205" y="7228928"/>
            <a:ext cx="7183755" cy="1808480"/>
            <a:chOff x="43205" y="7228928"/>
            <a:chExt cx="7183755" cy="1808480"/>
          </a:xfrm>
        </p:grpSpPr>
        <p:sp>
          <p:nvSpPr>
            <p:cNvPr id="27" name="object 27"/>
            <p:cNvSpPr/>
            <p:nvPr/>
          </p:nvSpPr>
          <p:spPr>
            <a:xfrm>
              <a:off x="192239" y="7235278"/>
              <a:ext cx="7028180" cy="1795780"/>
            </a:xfrm>
            <a:custGeom>
              <a:avLst/>
              <a:gdLst/>
              <a:ahLst/>
              <a:cxnLst/>
              <a:rect l="l" t="t" r="r" b="b"/>
              <a:pathLst>
                <a:path w="7028180" h="1795779">
                  <a:moveTo>
                    <a:pt x="3513963" y="1795322"/>
                  </a:moveTo>
                  <a:lnTo>
                    <a:pt x="0" y="1795322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795322"/>
                  </a:lnTo>
                  <a:lnTo>
                    <a:pt x="3513963" y="1795322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205" y="7313764"/>
              <a:ext cx="262255" cy="1630680"/>
            </a:xfrm>
            <a:custGeom>
              <a:avLst/>
              <a:gdLst/>
              <a:ahLst/>
              <a:cxnLst/>
              <a:rect l="l" t="t" r="r" b="b"/>
              <a:pathLst>
                <a:path w="262255" h="1630679">
                  <a:moveTo>
                    <a:pt x="262077" y="0"/>
                  </a:moveTo>
                  <a:lnTo>
                    <a:pt x="0" y="0"/>
                  </a:lnTo>
                  <a:lnTo>
                    <a:pt x="0" y="1630438"/>
                  </a:lnTo>
                  <a:lnTo>
                    <a:pt x="131038" y="1630438"/>
                  </a:lnTo>
                  <a:lnTo>
                    <a:pt x="262077" y="1630438"/>
                  </a:lnTo>
                  <a:lnTo>
                    <a:pt x="262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7763" y="7404094"/>
            <a:ext cx="174625" cy="1447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 O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 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8441" y="3315939"/>
            <a:ext cx="174625" cy="977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 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6539" y="3512987"/>
            <a:ext cx="1176020" cy="51815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90"/>
              </a:spcBef>
            </a:pP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S</a:t>
            </a:r>
            <a:r>
              <a:rPr sz="1000" spc="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I</a:t>
            </a:r>
            <a:r>
              <a:rPr sz="1000" spc="20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R</a:t>
            </a:r>
            <a:r>
              <a:rPr sz="1000" spc="1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31589B"/>
                </a:solidFill>
                <a:latin typeface="Arial MT"/>
                <a:cs typeface="Arial MT"/>
              </a:rPr>
              <a:t>E</a:t>
            </a:r>
            <a:endParaRPr sz="1000">
              <a:latin typeface="Arial MT"/>
              <a:cs typeface="Arial MT"/>
            </a:endParaRPr>
          </a:p>
          <a:p>
            <a:pPr marL="300990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latin typeface="Arial MT"/>
                <a:cs typeface="Arial MT"/>
              </a:rPr>
              <a:t>2056869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Arial MT"/>
                <a:cs typeface="Arial MT"/>
              </a:rPr>
              <a:t>GTMO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BALFOUR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08B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13824" y="6984987"/>
            <a:ext cx="244030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</a:t>
            </a:r>
            <a:r>
              <a:rPr sz="900" b="1" spc="6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170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K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G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</a:t>
            </a:r>
            <a:r>
              <a:rPr sz="900" b="1" spc="175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(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%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51637" y="5292089"/>
            <a:ext cx="193040" cy="1771650"/>
          </a:xfrm>
          <a:custGeom>
            <a:avLst/>
            <a:gdLst/>
            <a:ahLst/>
            <a:cxnLst/>
            <a:rect l="l" t="t" r="r" b="b"/>
            <a:pathLst>
              <a:path w="193040" h="1771650">
                <a:moveTo>
                  <a:pt x="192963" y="0"/>
                </a:moveTo>
                <a:lnTo>
                  <a:pt x="0" y="0"/>
                </a:lnTo>
                <a:lnTo>
                  <a:pt x="0" y="885190"/>
                </a:lnTo>
                <a:lnTo>
                  <a:pt x="0" y="1771650"/>
                </a:lnTo>
                <a:lnTo>
                  <a:pt x="192963" y="1771650"/>
                </a:lnTo>
                <a:lnTo>
                  <a:pt x="192963" y="885190"/>
                </a:lnTo>
                <a:lnTo>
                  <a:pt x="1929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4" name="object 34"/>
          <p:cNvGrpSpPr/>
          <p:nvPr/>
        </p:nvGrpSpPr>
        <p:grpSpPr>
          <a:xfrm>
            <a:off x="0" y="4495444"/>
            <a:ext cx="7223125" cy="2682875"/>
            <a:chOff x="0" y="4495444"/>
            <a:chExt cx="7223125" cy="2682875"/>
          </a:xfrm>
        </p:grpSpPr>
        <p:sp>
          <p:nvSpPr>
            <p:cNvPr id="35" name="object 35"/>
            <p:cNvSpPr/>
            <p:nvPr/>
          </p:nvSpPr>
          <p:spPr>
            <a:xfrm>
              <a:off x="188277" y="4501794"/>
              <a:ext cx="7028180" cy="2670175"/>
            </a:xfrm>
            <a:custGeom>
              <a:avLst/>
              <a:gdLst/>
              <a:ahLst/>
              <a:cxnLst/>
              <a:rect l="l" t="t" r="r" b="b"/>
              <a:pathLst>
                <a:path w="7028180" h="2670175">
                  <a:moveTo>
                    <a:pt x="3513963" y="2669768"/>
                  </a:moveTo>
                  <a:lnTo>
                    <a:pt x="0" y="2669768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2669768"/>
                  </a:lnTo>
                  <a:lnTo>
                    <a:pt x="3513963" y="266976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4625276"/>
              <a:ext cx="247015" cy="2493645"/>
            </a:xfrm>
            <a:custGeom>
              <a:avLst/>
              <a:gdLst/>
              <a:ahLst/>
              <a:cxnLst/>
              <a:rect l="l" t="t" r="r" b="b"/>
              <a:pathLst>
                <a:path w="247015" h="2493645">
                  <a:moveTo>
                    <a:pt x="246595" y="0"/>
                  </a:moveTo>
                  <a:lnTo>
                    <a:pt x="0" y="0"/>
                  </a:lnTo>
                  <a:lnTo>
                    <a:pt x="0" y="2493365"/>
                  </a:lnTo>
                  <a:lnTo>
                    <a:pt x="246595" y="2493365"/>
                  </a:lnTo>
                  <a:lnTo>
                    <a:pt x="2465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2043" y="4737221"/>
            <a:ext cx="174625" cy="2269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I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V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 L U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 O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4720" y="9168420"/>
            <a:ext cx="125095" cy="68072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</a:t>
            </a:r>
            <a:r>
              <a:rPr sz="700" b="1" spc="5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00" dirty="0">
                <a:latin typeface="Arial"/>
                <a:cs typeface="Arial"/>
              </a:rPr>
              <a:t> </a:t>
            </a:r>
            <a:r>
              <a:rPr sz="700" b="1" spc="-50" dirty="0"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66839" y="9170999"/>
            <a:ext cx="4135754" cy="245745"/>
          </a:xfrm>
          <a:custGeom>
            <a:avLst/>
            <a:gdLst/>
            <a:ahLst/>
            <a:cxnLst/>
            <a:rect l="l" t="t" r="r" b="b"/>
            <a:pathLst>
              <a:path w="4135754" h="245745">
                <a:moveTo>
                  <a:pt x="4135323" y="0"/>
                </a:moveTo>
                <a:lnTo>
                  <a:pt x="0" y="0"/>
                </a:lnTo>
                <a:lnTo>
                  <a:pt x="0" y="245160"/>
                </a:lnTo>
                <a:lnTo>
                  <a:pt x="2067839" y="245160"/>
                </a:lnTo>
                <a:lnTo>
                  <a:pt x="4135323" y="245160"/>
                </a:lnTo>
                <a:lnTo>
                  <a:pt x="413532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59994" y="9173514"/>
            <a:ext cx="4143375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3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Consignor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Comments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637163" y="9167761"/>
            <a:ext cx="2537460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35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Contact</a:t>
            </a:r>
            <a:endParaRPr sz="1000">
              <a:latin typeface="Arial MT"/>
              <a:cs typeface="Arial MT"/>
            </a:endParaRPr>
          </a:p>
          <a:p>
            <a:pPr marL="22860" algn="ctr">
              <a:lnSpc>
                <a:spcPct val="100000"/>
              </a:lnSpc>
              <a:spcBef>
                <a:spcPts val="57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endParaRPr sz="9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3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POSTHAVEN</a:t>
            </a:r>
            <a:r>
              <a:rPr sz="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FARM</a:t>
            </a:r>
            <a:endParaRPr sz="80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360"/>
              </a:spcBef>
            </a:pP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</a:rPr>
              <a:t>519-846-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9320</a:t>
            </a:r>
            <a:r>
              <a:rPr sz="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ejpost@posthavenlimousin.com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865602" y="7303325"/>
            <a:ext cx="2080895" cy="243204"/>
          </a:xfrm>
          <a:custGeom>
            <a:avLst/>
            <a:gdLst/>
            <a:ahLst/>
            <a:cxnLst/>
            <a:rect l="l" t="t" r="r" b="b"/>
            <a:pathLst>
              <a:path w="2080895" h="243204">
                <a:moveTo>
                  <a:pt x="2080437" y="0"/>
                </a:moveTo>
                <a:lnTo>
                  <a:pt x="0" y="0"/>
                </a:lnTo>
                <a:lnTo>
                  <a:pt x="0" y="242989"/>
                </a:lnTo>
                <a:lnTo>
                  <a:pt x="1040396" y="242989"/>
                </a:lnTo>
                <a:lnTo>
                  <a:pt x="2080437" y="242989"/>
                </a:lnTo>
                <a:lnTo>
                  <a:pt x="208043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" name="object 43"/>
          <p:cNvGrpSpPr/>
          <p:nvPr/>
        </p:nvGrpSpPr>
        <p:grpSpPr>
          <a:xfrm>
            <a:off x="353694" y="7286942"/>
            <a:ext cx="6755765" cy="1689735"/>
            <a:chOff x="353694" y="7286942"/>
            <a:chExt cx="6755765" cy="1689735"/>
          </a:xfrm>
        </p:grpSpPr>
        <p:sp>
          <p:nvSpPr>
            <p:cNvPr id="44" name="object 44"/>
            <p:cNvSpPr/>
            <p:nvPr/>
          </p:nvSpPr>
          <p:spPr>
            <a:xfrm>
              <a:off x="5201996" y="7303325"/>
              <a:ext cx="1897380" cy="243204"/>
            </a:xfrm>
            <a:custGeom>
              <a:avLst/>
              <a:gdLst/>
              <a:ahLst/>
              <a:cxnLst/>
              <a:rect l="l" t="t" r="r" b="b"/>
              <a:pathLst>
                <a:path w="1897379" h="243204">
                  <a:moveTo>
                    <a:pt x="1896846" y="0"/>
                  </a:moveTo>
                  <a:lnTo>
                    <a:pt x="0" y="0"/>
                  </a:lnTo>
                  <a:lnTo>
                    <a:pt x="0" y="242989"/>
                  </a:lnTo>
                  <a:lnTo>
                    <a:pt x="948601" y="242989"/>
                  </a:lnTo>
                  <a:lnTo>
                    <a:pt x="1896846" y="242989"/>
                  </a:lnTo>
                  <a:lnTo>
                    <a:pt x="189684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400076" y="7547038"/>
              <a:ext cx="7620" cy="1397000"/>
            </a:xfrm>
            <a:custGeom>
              <a:avLst/>
              <a:gdLst/>
              <a:ahLst/>
              <a:cxnLst/>
              <a:rect l="l" t="t" r="r" b="b"/>
              <a:pathLst>
                <a:path w="7620" h="1397000">
                  <a:moveTo>
                    <a:pt x="0" y="0"/>
                  </a:moveTo>
                  <a:lnTo>
                    <a:pt x="7569" y="1396796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6400" y="7300798"/>
              <a:ext cx="2236470" cy="246379"/>
            </a:xfrm>
            <a:custGeom>
              <a:avLst/>
              <a:gdLst/>
              <a:ahLst/>
              <a:cxnLst/>
              <a:rect l="l" t="t" r="r" b="b"/>
              <a:pathLst>
                <a:path w="2236470" h="246379">
                  <a:moveTo>
                    <a:pt x="2236317" y="0"/>
                  </a:moveTo>
                  <a:lnTo>
                    <a:pt x="2236317" y="0"/>
                  </a:lnTo>
                  <a:lnTo>
                    <a:pt x="0" y="0"/>
                  </a:lnTo>
                  <a:lnTo>
                    <a:pt x="0" y="245884"/>
                  </a:lnTo>
                  <a:lnTo>
                    <a:pt x="383044" y="245884"/>
                  </a:lnTo>
                  <a:lnTo>
                    <a:pt x="765721" y="245884"/>
                  </a:lnTo>
                  <a:lnTo>
                    <a:pt x="765721" y="244436"/>
                  </a:lnTo>
                  <a:lnTo>
                    <a:pt x="2236317" y="244436"/>
                  </a:lnTo>
                  <a:lnTo>
                    <a:pt x="2236317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9994" y="7293241"/>
              <a:ext cx="6743700" cy="1677035"/>
            </a:xfrm>
            <a:custGeom>
              <a:avLst/>
              <a:gdLst/>
              <a:ahLst/>
              <a:cxnLst/>
              <a:rect l="l" t="t" r="r" b="b"/>
              <a:pathLst>
                <a:path w="6743700" h="1677034">
                  <a:moveTo>
                    <a:pt x="1116368" y="1676514"/>
                  </a:moveTo>
                  <a:lnTo>
                    <a:pt x="0" y="1676514"/>
                  </a:lnTo>
                  <a:lnTo>
                    <a:pt x="0" y="0"/>
                  </a:lnTo>
                  <a:lnTo>
                    <a:pt x="2232723" y="0"/>
                  </a:lnTo>
                  <a:lnTo>
                    <a:pt x="2232723" y="1676514"/>
                  </a:lnTo>
                  <a:lnTo>
                    <a:pt x="1116368" y="1676514"/>
                  </a:lnTo>
                  <a:close/>
                </a:path>
                <a:path w="6743700" h="1677034">
                  <a:moveTo>
                    <a:pt x="5789523" y="1650961"/>
                  </a:moveTo>
                  <a:lnTo>
                    <a:pt x="4835525" y="1650961"/>
                  </a:lnTo>
                  <a:lnTo>
                    <a:pt x="4835525" y="11874"/>
                  </a:lnTo>
                  <a:lnTo>
                    <a:pt x="6743166" y="11874"/>
                  </a:lnTo>
                  <a:lnTo>
                    <a:pt x="6743166" y="1650961"/>
                  </a:lnTo>
                  <a:lnTo>
                    <a:pt x="5789523" y="1650961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312422" y="7336701"/>
            <a:ext cx="1399540" cy="155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Physical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Evaluation</a:t>
            </a:r>
            <a:endParaRPr sz="1000">
              <a:latin typeface="Arial MT"/>
              <a:cs typeface="Arial MT"/>
            </a:endParaRPr>
          </a:p>
          <a:p>
            <a:pPr marL="43815" algn="just">
              <a:lnSpc>
                <a:spcPct val="100000"/>
              </a:lnSpc>
              <a:spcBef>
                <a:spcPts val="1070"/>
              </a:spcBef>
            </a:pPr>
            <a:r>
              <a:rPr sz="700" spc="-10" dirty="0">
                <a:latin typeface="Arial MT"/>
                <a:cs typeface="Arial MT"/>
              </a:rPr>
              <a:t>Weight </a:t>
            </a:r>
            <a:r>
              <a:rPr sz="700" dirty="0">
                <a:latin typeface="Arial MT"/>
                <a:cs typeface="Arial MT"/>
              </a:rPr>
              <a:t>/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Day</a:t>
            </a:r>
            <a:r>
              <a:rPr sz="700" spc="-10" dirty="0">
                <a:latin typeface="Arial MT"/>
                <a:cs typeface="Arial MT"/>
              </a:rPr>
              <a:t> of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Age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  <a:p>
            <a:pPr marL="281940" algn="just">
              <a:lnSpc>
                <a:spcPct val="100000"/>
              </a:lnSpc>
              <a:spcBef>
                <a:spcPts val="730"/>
              </a:spcBef>
            </a:pPr>
            <a:r>
              <a:rPr sz="900" dirty="0">
                <a:latin typeface="Arial MT"/>
                <a:cs typeface="Arial MT"/>
              </a:rPr>
              <a:t>Hip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 </a:t>
            </a:r>
            <a:r>
              <a:rPr sz="800" spc="-20" dirty="0">
                <a:latin typeface="Arial MT"/>
                <a:cs typeface="Arial MT"/>
              </a:rPr>
              <a:t>(in)</a:t>
            </a:r>
            <a:endParaRPr sz="800">
              <a:latin typeface="Arial MT"/>
              <a:cs typeface="Arial MT"/>
            </a:endParaRPr>
          </a:p>
          <a:p>
            <a:pPr marL="207010" marR="379730" indent="466725" algn="just">
              <a:lnSpc>
                <a:spcPct val="167600"/>
              </a:lnSpc>
              <a:spcBef>
                <a:spcPts val="30"/>
              </a:spcBef>
            </a:pPr>
            <a:r>
              <a:rPr sz="900" spc="-10" dirty="0">
                <a:latin typeface="Arial MT"/>
                <a:cs typeface="Arial MT"/>
              </a:rPr>
              <a:t>Frame </a:t>
            </a: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(cm) </a:t>
            </a:r>
            <a:r>
              <a:rPr sz="800" dirty="0">
                <a:latin typeface="Arial MT"/>
                <a:cs typeface="Arial MT"/>
              </a:rPr>
              <a:t>Adj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365d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</a:t>
            </a:r>
            <a:r>
              <a:rPr sz="800" spc="-20" dirty="0">
                <a:latin typeface="Arial MT"/>
                <a:cs typeface="Arial MT"/>
              </a:rPr>
              <a:t> (cm)</a:t>
            </a:r>
            <a:endParaRPr sz="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800" dirty="0">
                <a:latin typeface="Arial MT"/>
                <a:cs typeface="Arial MT"/>
              </a:rPr>
              <a:t>Breeding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Soundness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49" name="object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16400"/>
              </p:ext>
            </p:extLst>
          </p:nvPr>
        </p:nvGraphicFramePr>
        <p:xfrm>
          <a:off x="478726" y="7294676"/>
          <a:ext cx="4490082" cy="1673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Weight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ADG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Ultrasound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ADADAD"/>
                      </a:solidFill>
                      <a:prstDash val="solid"/>
                    </a:lnL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Birth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85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3875" marR="120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Fat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Weaning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642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20" dirty="0">
                          <a:latin typeface="Arial MT"/>
                          <a:cs typeface="Arial MT"/>
                        </a:rPr>
                        <a:t>2.56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5285" marR="120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-30" baseline="30864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WWT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597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20" dirty="0">
                          <a:latin typeface="Arial MT"/>
                          <a:cs typeface="Arial MT"/>
                        </a:rPr>
                        <a:t>2.56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1135" marR="120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-30" baseline="30864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SOT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821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9285" marR="120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CA" sz="900" spc="-25" dirty="0">
                          <a:latin typeface="Arial MT"/>
                          <a:cs typeface="Arial MT"/>
                        </a:rPr>
                        <a:t>28D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900" dirty="0">
                          <a:latin typeface="Times New Roman"/>
                          <a:cs typeface="Times New Roman"/>
                        </a:rPr>
                        <a:t>886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900" dirty="0">
                          <a:latin typeface="Times New Roman"/>
                          <a:cs typeface="Times New Roman"/>
                        </a:rPr>
                        <a:t>2.32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 marR="120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Marbling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YWT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Grade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0" name="object 50"/>
          <p:cNvGrpSpPr/>
          <p:nvPr/>
        </p:nvGrpSpPr>
        <p:grpSpPr>
          <a:xfrm>
            <a:off x="5841707" y="33489"/>
            <a:ext cx="669290" cy="407034"/>
            <a:chOff x="5841707" y="33489"/>
            <a:chExt cx="669290" cy="407034"/>
          </a:xfrm>
        </p:grpSpPr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804" y="33489"/>
              <a:ext cx="494258" cy="26819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1707" y="277926"/>
              <a:ext cx="668870" cy="161988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371157" y="6148794"/>
            <a:ext cx="180340" cy="548640"/>
            <a:chOff x="371157" y="6148794"/>
            <a:chExt cx="180340" cy="548640"/>
          </a:xfrm>
        </p:grpSpPr>
        <p:sp>
          <p:nvSpPr>
            <p:cNvPr id="54" name="object 54"/>
            <p:cNvSpPr/>
            <p:nvPr/>
          </p:nvSpPr>
          <p:spPr>
            <a:xfrm>
              <a:off x="490321" y="6151321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71157" y="614879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9844" y="615240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0321" y="633276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1157" y="633023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29844" y="633384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90321" y="65163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1157" y="651419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9844" y="65174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367195" y="4702683"/>
            <a:ext cx="195580" cy="1264285"/>
            <a:chOff x="367195" y="4702683"/>
            <a:chExt cx="195580" cy="1264285"/>
          </a:xfrm>
        </p:grpSpPr>
        <p:sp>
          <p:nvSpPr>
            <p:cNvPr id="64" name="object 64"/>
            <p:cNvSpPr/>
            <p:nvPr/>
          </p:nvSpPr>
          <p:spPr>
            <a:xfrm>
              <a:off x="490321" y="56055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71157" y="56030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29844" y="56066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90321" y="578628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71157" y="57837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29844" y="578699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67195" y="5250243"/>
              <a:ext cx="189230" cy="352425"/>
            </a:xfrm>
            <a:custGeom>
              <a:avLst/>
              <a:gdLst/>
              <a:ahLst/>
              <a:cxnLst/>
              <a:rect l="l" t="t" r="r" b="b"/>
              <a:pathLst>
                <a:path w="189229" h="352425">
                  <a:moveTo>
                    <a:pt x="188645" y="0"/>
                  </a:moveTo>
                  <a:lnTo>
                    <a:pt x="0" y="0"/>
                  </a:lnTo>
                  <a:lnTo>
                    <a:pt x="0" y="172440"/>
                  </a:lnTo>
                  <a:lnTo>
                    <a:pt x="0" y="179641"/>
                  </a:lnTo>
                  <a:lnTo>
                    <a:pt x="0" y="352082"/>
                  </a:lnTo>
                  <a:lnTo>
                    <a:pt x="94322" y="352082"/>
                  </a:lnTo>
                  <a:lnTo>
                    <a:pt x="188645" y="352082"/>
                  </a:lnTo>
                  <a:lnTo>
                    <a:pt x="188645" y="179641"/>
                  </a:lnTo>
                  <a:lnTo>
                    <a:pt x="188645" y="172440"/>
                  </a:lnTo>
                  <a:lnTo>
                    <a:pt x="1886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90321" y="48927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71157" y="48902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9844" y="48938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0321" y="507492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1157" y="507240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607" y="179628"/>
                  </a:lnTo>
                  <a:lnTo>
                    <a:pt x="60845" y="179628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29844" y="507564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70446" y="4702683"/>
              <a:ext cx="90170" cy="179705"/>
            </a:xfrm>
            <a:custGeom>
              <a:avLst/>
              <a:gdLst/>
              <a:ahLst/>
              <a:cxnLst/>
              <a:rect l="l" t="t" r="r" b="b"/>
              <a:pathLst>
                <a:path w="90170" h="179704">
                  <a:moveTo>
                    <a:pt x="89636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44996" y="179641"/>
                  </a:lnTo>
                  <a:lnTo>
                    <a:pt x="89636" y="179641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60794" y="4702683"/>
              <a:ext cx="101600" cy="201930"/>
            </a:xfrm>
            <a:custGeom>
              <a:avLst/>
              <a:gdLst/>
              <a:ahLst/>
              <a:cxnLst/>
              <a:rect l="l" t="t" r="r" b="b"/>
              <a:pathLst>
                <a:path w="101600" h="201929">
                  <a:moveTo>
                    <a:pt x="101523" y="0"/>
                  </a:moveTo>
                  <a:lnTo>
                    <a:pt x="0" y="0"/>
                  </a:lnTo>
                  <a:lnTo>
                    <a:pt x="0" y="201599"/>
                  </a:lnTo>
                  <a:lnTo>
                    <a:pt x="50761" y="201599"/>
                  </a:lnTo>
                  <a:lnTo>
                    <a:pt x="101523" y="201599"/>
                  </a:lnTo>
                  <a:lnTo>
                    <a:pt x="10152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9" name="object 79"/>
          <p:cNvGraphicFramePr>
            <a:graphicFrameLocks noGrp="1"/>
          </p:cNvGraphicFramePr>
          <p:nvPr/>
        </p:nvGraphicFramePr>
        <p:xfrm>
          <a:off x="356037" y="4695837"/>
          <a:ext cx="1743075" cy="216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28575">
                      <a:solidFill>
                        <a:srgbClr val="737373"/>
                      </a:solidFill>
                      <a:prstDash val="solid"/>
                    </a:lnB>
                  </a:tcPr>
                </a:tc>
                <a:tc rowSpan="12"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95250" marR="18415" indent="584200" algn="r">
                        <a:lnSpc>
                          <a:spcPct val="132000"/>
                        </a:lnSpc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5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r>
                        <a:rPr sz="800" spc="5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85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3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850" spc="3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900" spc="3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217170" marR="15875" indent="875030" algn="r">
                        <a:lnSpc>
                          <a:spcPct val="132400"/>
                        </a:lnSpc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Milk</a:t>
                      </a:r>
                      <a:r>
                        <a:rPr sz="900" spc="2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spc="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Post-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Yearling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2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Fat</a:t>
                      </a:r>
                      <a:r>
                        <a:rPr sz="900" spc="23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778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1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7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1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44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r>
                        <a:rPr sz="675" spc="-89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43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Scrotal</a:t>
                      </a:r>
                      <a:r>
                        <a:rPr sz="85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Circumference</a:t>
                      </a:r>
                      <a:r>
                        <a:rPr sz="85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(cm)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  <a:solidFill>
                      <a:srgbClr val="596F4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0" name="object 8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3041" y="4732197"/>
            <a:ext cx="1485722" cy="2133358"/>
          </a:xfrm>
          <a:prstGeom prst="rect">
            <a:avLst/>
          </a:prstGeom>
        </p:spPr>
      </p:pic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555840" y="4501794"/>
          <a:ext cx="6561455" cy="2632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6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06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marR="70485" algn="r">
                        <a:lnSpc>
                          <a:spcPts val="1355"/>
                        </a:lnSpc>
                        <a:spcBef>
                          <a:spcPts val="13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EPD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ts val="1380"/>
                        </a:lnSpc>
                        <a:spcBef>
                          <a:spcPts val="10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ABC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ts val="955"/>
                        </a:lnSpc>
                        <a:spcBef>
                          <a:spcPts val="415"/>
                        </a:spcBef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60" dirty="0">
                          <a:latin typeface="Arial MT"/>
                          <a:cs typeface="Arial MT"/>
                        </a:rPr>
                        <a:t>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944"/>
                        </a:lnSpc>
                        <a:spcBef>
                          <a:spcPts val="425"/>
                        </a:spcBef>
                      </a:pPr>
                      <a:r>
                        <a:rPr sz="800" spc="-50" dirty="0">
                          <a:latin typeface="Arial MT"/>
                          <a:cs typeface="Arial MT"/>
                        </a:rPr>
                        <a:t>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955"/>
                        </a:lnSpc>
                        <a:spcBef>
                          <a:spcPts val="41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17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27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9860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0.4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2.2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47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6530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60" dirty="0">
                          <a:latin typeface="Arial MT"/>
                          <a:cs typeface="Arial MT"/>
                        </a:rPr>
                        <a:t>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31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31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25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R="161925" algn="r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443865" algn="l"/>
                          <a:tab pos="981075" algn="l"/>
                        </a:tabLst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60" dirty="0">
                          <a:latin typeface="Arial MT"/>
                          <a:cs typeface="Arial MT"/>
                        </a:rPr>
                        <a:t>9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10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200" spc="-75" baseline="3472" dirty="0">
                          <a:latin typeface="Arial MT"/>
                          <a:cs typeface="Arial MT"/>
                        </a:rPr>
                        <a:t>6</a:t>
                      </a:r>
                      <a:endParaRPr sz="1200" baseline="3472">
                        <a:latin typeface="Arial MT"/>
                        <a:cs typeface="Arial MT"/>
                      </a:endParaRPr>
                    </a:p>
                    <a:p>
                      <a:pPr marR="123189" algn="r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499745" algn="l"/>
                          <a:tab pos="969010" algn="l"/>
                        </a:tabLst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13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800" spc="-50" dirty="0">
                          <a:latin typeface="Arial MT"/>
                          <a:cs typeface="Arial MT"/>
                        </a:rPr>
                        <a:t>3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23189" algn="r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471805" algn="l"/>
                          <a:tab pos="969010" algn="l"/>
                        </a:tabLst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15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34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23189" algn="r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454025" algn="l"/>
                          <a:tab pos="1010285" algn="l"/>
                        </a:tabLst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0.04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-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0.48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20650" algn="r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455295" algn="l"/>
                          <a:tab pos="993775" algn="l"/>
                        </a:tabLst>
                      </a:pPr>
                      <a:r>
                        <a:rPr sz="800" spc="-20" dirty="0">
                          <a:latin typeface="Arial MT"/>
                          <a:cs typeface="Arial MT"/>
                        </a:rPr>
                        <a:t>0.22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0.68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3749040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4186554" algn="l"/>
                          <a:tab pos="4746625" algn="l"/>
                        </a:tabLst>
                      </a:pPr>
                      <a:r>
                        <a:rPr sz="800" spc="-20" dirty="0">
                          <a:latin typeface="Arial MT"/>
                          <a:cs typeface="Arial MT"/>
                        </a:rPr>
                        <a:t>0.04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-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0.07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3749040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4186554" algn="l"/>
                          <a:tab pos="4742815" algn="l"/>
                        </a:tabLst>
                      </a:pPr>
                      <a:r>
                        <a:rPr sz="800" spc="-20" dirty="0">
                          <a:latin typeface="Arial MT"/>
                          <a:cs typeface="Arial MT"/>
                        </a:rPr>
                        <a:t>0.15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-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0.44</a:t>
                      </a:r>
                      <a:r>
                        <a:rPr sz="8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2384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marR="45720" algn="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850" b="1" i="1" dirty="0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850" b="1" i="1" spc="135" dirty="0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b="1" i="1" spc="-10" dirty="0">
                          <a:solidFill>
                            <a:srgbClr val="161616"/>
                          </a:solidFill>
                          <a:latin typeface="Arial"/>
                          <a:cs typeface="Arial"/>
                        </a:rPr>
                        <a:t>Updated: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16-Feb-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2026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740"/>
                        </a:lnSpc>
                        <a:tabLst>
                          <a:tab pos="2774315" algn="l"/>
                        </a:tabLst>
                      </a:pP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700" spc="1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700" spc="1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F</a:t>
                      </a:r>
                      <a:r>
                        <a:rPr sz="700" spc="9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700" spc="1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700" spc="1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700" spc="1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700" spc="1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1050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1050" spc="157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1050" spc="165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sz="1050" spc="150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050" spc="165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050" spc="165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050" spc="150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050" spc="157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75" baseline="3968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endParaRPr sz="1050" baseline="3968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2" name="object 82"/>
          <p:cNvGrpSpPr/>
          <p:nvPr/>
        </p:nvGrpSpPr>
        <p:grpSpPr>
          <a:xfrm>
            <a:off x="1328216" y="4533302"/>
            <a:ext cx="128905" cy="136525"/>
            <a:chOff x="1328216" y="4533302"/>
            <a:chExt cx="128905" cy="136525"/>
          </a:xfrm>
        </p:grpSpPr>
        <p:sp>
          <p:nvSpPr>
            <p:cNvPr id="83" name="object 83"/>
            <p:cNvSpPr/>
            <p:nvPr/>
          </p:nvSpPr>
          <p:spPr>
            <a:xfrm>
              <a:off x="1334516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34516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666177" y="4533302"/>
            <a:ext cx="128905" cy="136525"/>
            <a:chOff x="666177" y="4533302"/>
            <a:chExt cx="128905" cy="136525"/>
          </a:xfrm>
        </p:grpSpPr>
        <p:sp>
          <p:nvSpPr>
            <p:cNvPr id="86" name="object 86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6636854" y="512902"/>
            <a:ext cx="1879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50" dirty="0"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22402" y="95034"/>
            <a:ext cx="3594735" cy="2981960"/>
            <a:chOff x="122402" y="95034"/>
            <a:chExt cx="3594735" cy="2981960"/>
          </a:xfrm>
        </p:grpSpPr>
        <p:pic>
          <p:nvPicPr>
            <p:cNvPr id="90" name="object 9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762" y="771842"/>
              <a:ext cx="3557879" cy="230471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402" y="95034"/>
              <a:ext cx="968400" cy="534962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230758" y="2762999"/>
              <a:ext cx="3427095" cy="264160"/>
            </a:xfrm>
            <a:custGeom>
              <a:avLst/>
              <a:gdLst/>
              <a:ahLst/>
              <a:cxnLst/>
              <a:rect l="l" t="t" r="r" b="b"/>
              <a:pathLst>
                <a:path w="3427095" h="264160">
                  <a:moveTo>
                    <a:pt x="3426485" y="0"/>
                  </a:moveTo>
                  <a:lnTo>
                    <a:pt x="0" y="0"/>
                  </a:lnTo>
                  <a:lnTo>
                    <a:pt x="0" y="263880"/>
                  </a:lnTo>
                  <a:lnTo>
                    <a:pt x="1713242" y="263880"/>
                  </a:lnTo>
                  <a:lnTo>
                    <a:pt x="3426485" y="263880"/>
                  </a:lnTo>
                  <a:lnTo>
                    <a:pt x="3426485" y="0"/>
                  </a:lnTo>
                  <a:close/>
                </a:path>
              </a:pathLst>
            </a:custGeom>
            <a:solidFill>
              <a:srgbClr val="FFFFFF">
                <a:alpha val="56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895222" y="2771177"/>
            <a:ext cx="20967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POSTHAVEN</a:t>
            </a:r>
            <a:r>
              <a:rPr sz="1400" b="1" spc="-10" dirty="0">
                <a:latin typeface="Arial"/>
                <a:cs typeface="Arial"/>
              </a:rPr>
              <a:t> NICHOLAS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4" name="object 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54763" y="2288158"/>
            <a:ext cx="1205280" cy="245516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21723" y="2623633"/>
            <a:ext cx="1071360" cy="154584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8286" y="2862719"/>
            <a:ext cx="1211402" cy="229323"/>
          </a:xfrm>
          <a:prstGeom prst="rect">
            <a:avLst/>
          </a:prstGeom>
        </p:spPr>
      </p:pic>
      <p:sp>
        <p:nvSpPr>
          <p:cNvPr id="97" name="object 97"/>
          <p:cNvSpPr txBox="1"/>
          <p:nvPr/>
        </p:nvSpPr>
        <p:spPr>
          <a:xfrm>
            <a:off x="2100503" y="3216585"/>
            <a:ext cx="1525905" cy="3473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60"/>
              </a:spcBef>
            </a:pPr>
            <a:r>
              <a:rPr sz="900" spc="-10" dirty="0">
                <a:latin typeface="Arial MT"/>
                <a:cs typeface="Arial MT"/>
              </a:rPr>
              <a:t>1977881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800" dirty="0">
                <a:latin typeface="Arial MT"/>
                <a:cs typeface="Arial MT"/>
              </a:rPr>
              <a:t>CFSV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POLLED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NEWSTAR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703X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100503" y="3969479"/>
            <a:ext cx="886460" cy="3930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550"/>
              </a:spcBef>
            </a:pPr>
            <a:r>
              <a:rPr sz="900" spc="-10" dirty="0">
                <a:latin typeface="Arial MT"/>
                <a:cs typeface="Arial MT"/>
              </a:rPr>
              <a:t>1902392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800" spc="-10" dirty="0">
                <a:latin typeface="Arial MT"/>
                <a:cs typeface="Arial MT"/>
              </a:rPr>
              <a:t>CCRA</a:t>
            </a:r>
            <a:r>
              <a:rPr sz="800" spc="-7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TABOO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08T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077982" y="3511920"/>
            <a:ext cx="113030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299085" indent="183515">
              <a:lnSpc>
                <a:spcPct val="106500"/>
              </a:lnSpc>
              <a:spcBef>
                <a:spcPts val="100"/>
              </a:spcBef>
            </a:pP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D</a:t>
            </a:r>
            <a:r>
              <a:rPr sz="1000" spc="10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A</a:t>
            </a:r>
            <a:r>
              <a:rPr sz="1000" spc="5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FF0BB2"/>
                </a:solidFill>
                <a:latin typeface="Arial MT"/>
                <a:cs typeface="Arial MT"/>
              </a:rPr>
              <a:t>M </a:t>
            </a:r>
            <a:r>
              <a:rPr sz="1000" spc="-10" dirty="0">
                <a:latin typeface="Arial MT"/>
                <a:cs typeface="Arial MT"/>
              </a:rPr>
              <a:t>NFF2323384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00" dirty="0">
                <a:latin typeface="Arial MT"/>
                <a:cs typeface="Arial MT"/>
              </a:rPr>
              <a:t>SVL</a:t>
            </a:r>
            <a:r>
              <a:rPr sz="900" spc="-6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JULIANNE</a:t>
            </a:r>
            <a:r>
              <a:rPr sz="900" spc="-20" dirty="0">
                <a:latin typeface="Arial MT"/>
                <a:cs typeface="Arial MT"/>
              </a:rPr>
              <a:t> 801H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636424" y="3210900"/>
            <a:ext cx="1461770" cy="3581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405"/>
              </a:spcBef>
            </a:pPr>
            <a:r>
              <a:rPr sz="900" spc="-10" dirty="0">
                <a:latin typeface="Arial MT"/>
                <a:cs typeface="Arial MT"/>
              </a:rPr>
              <a:t>NFM2118594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800" dirty="0">
                <a:latin typeface="Arial MT"/>
                <a:cs typeface="Arial MT"/>
              </a:rPr>
              <a:t>SVL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MR.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ACHIEVEMENT</a:t>
            </a:r>
            <a:r>
              <a:rPr sz="800" spc="-20" dirty="0">
                <a:latin typeface="Arial MT"/>
                <a:cs typeface="Arial MT"/>
              </a:rPr>
              <a:t> 402D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642533" y="3985843"/>
            <a:ext cx="1225550" cy="3600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15"/>
              </a:spcBef>
            </a:pPr>
            <a:r>
              <a:rPr sz="900" spc="-10" dirty="0">
                <a:latin typeface="Arial MT"/>
                <a:cs typeface="Arial MT"/>
              </a:rPr>
              <a:t>NFF2099966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latin typeface="Arial MT"/>
                <a:cs typeface="Arial MT"/>
              </a:rPr>
              <a:t>ROCKIN'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R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JASMINE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13E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102" name="object 1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31855" y="4529518"/>
            <a:ext cx="3120894" cy="23191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944" y="5295"/>
            <a:ext cx="343916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831215" algn="l"/>
              </a:tabLst>
            </a:pPr>
            <a:r>
              <a:rPr lang="en-CA" sz="2000" b="1" spc="-20" dirty="0">
                <a:solidFill>
                  <a:srgbClr val="FFFFFF"/>
                </a:solidFill>
                <a:latin typeface="Arial"/>
                <a:cs typeface="Arial"/>
              </a:rPr>
              <a:t>28D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100" dirty="0"/>
              <a:t> </a:t>
            </a:r>
            <a:r>
              <a:rPr spc="-25" dirty="0"/>
              <a:t>G2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180" y="337578"/>
            <a:ext cx="4147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5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6</a:t>
            </a:r>
            <a:r>
              <a:rPr sz="1400" spc="11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4257" y="800188"/>
            <a:ext cx="2087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B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 O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32755" y="1002601"/>
            <a:ext cx="733425" cy="982344"/>
            <a:chOff x="5432755" y="1002601"/>
            <a:chExt cx="733425" cy="982344"/>
          </a:xfrm>
        </p:grpSpPr>
        <p:sp>
          <p:nvSpPr>
            <p:cNvPr id="6" name="object 6"/>
            <p:cNvSpPr/>
            <p:nvPr/>
          </p:nvSpPr>
          <p:spPr>
            <a:xfrm>
              <a:off x="5432755" y="1002601"/>
              <a:ext cx="733425" cy="727710"/>
            </a:xfrm>
            <a:custGeom>
              <a:avLst/>
              <a:gdLst/>
              <a:ahLst/>
              <a:cxnLst/>
              <a:rect l="l" t="t" r="r" b="b"/>
              <a:pathLst>
                <a:path w="733425" h="727710">
                  <a:moveTo>
                    <a:pt x="732243" y="0"/>
                  </a:moveTo>
                  <a:lnTo>
                    <a:pt x="0" y="0"/>
                  </a:lnTo>
                  <a:lnTo>
                    <a:pt x="0" y="242633"/>
                  </a:lnTo>
                  <a:lnTo>
                    <a:pt x="366128" y="242633"/>
                  </a:lnTo>
                  <a:lnTo>
                    <a:pt x="732243" y="242633"/>
                  </a:lnTo>
                  <a:lnTo>
                    <a:pt x="732243" y="0"/>
                  </a:lnTo>
                  <a:close/>
                </a:path>
                <a:path w="733425" h="727710">
                  <a:moveTo>
                    <a:pt x="733323" y="484555"/>
                  </a:moveTo>
                  <a:lnTo>
                    <a:pt x="732243" y="484555"/>
                  </a:lnTo>
                  <a:lnTo>
                    <a:pt x="732243" y="243357"/>
                  </a:lnTo>
                  <a:lnTo>
                    <a:pt x="3238" y="243357"/>
                  </a:lnTo>
                  <a:lnTo>
                    <a:pt x="3238" y="484555"/>
                  </a:lnTo>
                  <a:lnTo>
                    <a:pt x="1079" y="484555"/>
                  </a:lnTo>
                  <a:lnTo>
                    <a:pt x="1079" y="727202"/>
                  </a:lnTo>
                  <a:lnTo>
                    <a:pt x="367207" y="727202"/>
                  </a:lnTo>
                  <a:lnTo>
                    <a:pt x="733323" y="727202"/>
                  </a:lnTo>
                  <a:lnTo>
                    <a:pt x="733323" y="484555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3479" y="1735201"/>
              <a:ext cx="732155" cy="249554"/>
            </a:xfrm>
            <a:custGeom>
              <a:avLst/>
              <a:gdLst/>
              <a:ahLst/>
              <a:cxnLst/>
              <a:rect l="l" t="t" r="r" b="b"/>
              <a:pathLst>
                <a:path w="732154" h="249555">
                  <a:moveTo>
                    <a:pt x="731875" y="0"/>
                  </a:moveTo>
                  <a:lnTo>
                    <a:pt x="0" y="0"/>
                  </a:lnTo>
                  <a:lnTo>
                    <a:pt x="0" y="249478"/>
                  </a:lnTo>
                  <a:lnTo>
                    <a:pt x="366115" y="249478"/>
                  </a:lnTo>
                  <a:lnTo>
                    <a:pt x="731875" y="249478"/>
                  </a:lnTo>
                  <a:lnTo>
                    <a:pt x="731875" y="0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840480" y="1003324"/>
            <a:ext cx="665480" cy="975994"/>
          </a:xfrm>
          <a:custGeom>
            <a:avLst/>
            <a:gdLst/>
            <a:ahLst/>
            <a:cxnLst/>
            <a:rect l="l" t="t" r="r" b="b"/>
            <a:pathLst>
              <a:path w="665479" h="975994">
                <a:moveTo>
                  <a:pt x="660234" y="733310"/>
                </a:moveTo>
                <a:lnTo>
                  <a:pt x="0" y="733310"/>
                </a:lnTo>
                <a:lnTo>
                  <a:pt x="0" y="975956"/>
                </a:lnTo>
                <a:lnTo>
                  <a:pt x="330123" y="975956"/>
                </a:lnTo>
                <a:lnTo>
                  <a:pt x="660234" y="975956"/>
                </a:lnTo>
                <a:lnTo>
                  <a:pt x="660234" y="733310"/>
                </a:lnTo>
                <a:close/>
              </a:path>
              <a:path w="665479" h="975994">
                <a:moveTo>
                  <a:pt x="662038" y="0"/>
                </a:moveTo>
                <a:lnTo>
                  <a:pt x="1079" y="0"/>
                </a:lnTo>
                <a:lnTo>
                  <a:pt x="1079" y="242633"/>
                </a:lnTo>
                <a:lnTo>
                  <a:pt x="331558" y="242633"/>
                </a:lnTo>
                <a:lnTo>
                  <a:pt x="662038" y="242633"/>
                </a:lnTo>
                <a:lnTo>
                  <a:pt x="662038" y="0"/>
                </a:lnTo>
                <a:close/>
              </a:path>
              <a:path w="665479" h="975994">
                <a:moveTo>
                  <a:pt x="665276" y="245872"/>
                </a:moveTo>
                <a:lnTo>
                  <a:pt x="1803" y="245872"/>
                </a:lnTo>
                <a:lnTo>
                  <a:pt x="1803" y="484555"/>
                </a:lnTo>
                <a:lnTo>
                  <a:pt x="355" y="484555"/>
                </a:lnTo>
                <a:lnTo>
                  <a:pt x="355" y="727189"/>
                </a:lnTo>
                <a:lnTo>
                  <a:pt x="331558" y="727189"/>
                </a:lnTo>
                <a:lnTo>
                  <a:pt x="662393" y="727189"/>
                </a:lnTo>
                <a:lnTo>
                  <a:pt x="662393" y="488518"/>
                </a:lnTo>
                <a:lnTo>
                  <a:pt x="665276" y="488518"/>
                </a:lnTo>
                <a:lnTo>
                  <a:pt x="665276" y="245872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35259" y="991983"/>
          <a:ext cx="3375024" cy="99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Tattoo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PEJ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61N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Breed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889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Limousin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Birthdate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30-Apr-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2025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Reg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CPM4129360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Colour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Horns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Single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 Ease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Unassisted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837863" y="2076386"/>
            <a:ext cx="25882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G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40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47681" y="2273045"/>
            <a:ext cx="2078355" cy="839469"/>
            <a:chOff x="3847681" y="2273045"/>
            <a:chExt cx="2078355" cy="839469"/>
          </a:xfrm>
        </p:grpSpPr>
        <p:sp>
          <p:nvSpPr>
            <p:cNvPr id="12" name="object 12"/>
            <p:cNvSpPr/>
            <p:nvPr/>
          </p:nvSpPr>
          <p:spPr>
            <a:xfrm>
              <a:off x="5051158" y="2280602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72"/>
                  </a:lnTo>
                  <a:lnTo>
                    <a:pt x="437400" y="272872"/>
                  </a:lnTo>
                  <a:lnTo>
                    <a:pt x="874801" y="272872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1158" y="2557437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1158" y="2835719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7681" y="2273045"/>
              <a:ext cx="1203325" cy="839469"/>
            </a:xfrm>
            <a:custGeom>
              <a:avLst/>
              <a:gdLst/>
              <a:ahLst/>
              <a:cxnLst/>
              <a:rect l="l" t="t" r="r" b="b"/>
              <a:pathLst>
                <a:path w="1203325" h="839469">
                  <a:moveTo>
                    <a:pt x="1202753" y="0"/>
                  </a:moveTo>
                  <a:lnTo>
                    <a:pt x="0" y="0"/>
                  </a:lnTo>
                  <a:lnTo>
                    <a:pt x="0" y="839152"/>
                  </a:lnTo>
                  <a:lnTo>
                    <a:pt x="601560" y="839152"/>
                  </a:lnTo>
                  <a:lnTo>
                    <a:pt x="1202753" y="839152"/>
                  </a:lnTo>
                  <a:lnTo>
                    <a:pt x="120275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37418" y="2264218"/>
          <a:ext cx="3348355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BIO$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10" dirty="0">
                          <a:solidFill>
                            <a:srgbClr val="3F3F3F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2857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Balanced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83159" y="3183305"/>
            <a:ext cx="7139940" cy="1252220"/>
            <a:chOff x="83159" y="3183305"/>
            <a:chExt cx="7139940" cy="125222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85" y="3306670"/>
              <a:ext cx="169140" cy="1692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482" y="4116646"/>
              <a:ext cx="146875" cy="1937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33564" y="3387598"/>
              <a:ext cx="818515" cy="822960"/>
            </a:xfrm>
            <a:custGeom>
              <a:avLst/>
              <a:gdLst/>
              <a:ahLst/>
              <a:cxnLst/>
              <a:rect l="l" t="t" r="r" b="b"/>
              <a:pathLst>
                <a:path w="818514" h="822960">
                  <a:moveTo>
                    <a:pt x="0" y="100075"/>
                  </a:moveTo>
                  <a:lnTo>
                    <a:pt x="0" y="0"/>
                  </a:lnTo>
                  <a:lnTo>
                    <a:pt x="791641" y="0"/>
                  </a:lnTo>
                </a:path>
                <a:path w="818514" h="822960">
                  <a:moveTo>
                    <a:pt x="210959" y="664565"/>
                  </a:moveTo>
                  <a:lnTo>
                    <a:pt x="210959" y="822960"/>
                  </a:lnTo>
                  <a:lnTo>
                    <a:pt x="818273" y="822960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3983" y="3297773"/>
              <a:ext cx="170476" cy="1705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524" y="4120608"/>
              <a:ext cx="146875" cy="19379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24121" y="3380041"/>
              <a:ext cx="869315" cy="835025"/>
            </a:xfrm>
            <a:custGeom>
              <a:avLst/>
              <a:gdLst/>
              <a:ahLst/>
              <a:cxnLst/>
              <a:rect l="l" t="t" r="r" b="b"/>
              <a:pathLst>
                <a:path w="869314" h="835025">
                  <a:moveTo>
                    <a:pt x="0" y="105473"/>
                  </a:moveTo>
                  <a:lnTo>
                    <a:pt x="0" y="0"/>
                  </a:lnTo>
                  <a:lnTo>
                    <a:pt x="842403" y="0"/>
                  </a:lnTo>
                </a:path>
                <a:path w="869314" h="835025">
                  <a:moveTo>
                    <a:pt x="118084" y="691197"/>
                  </a:moveTo>
                  <a:lnTo>
                    <a:pt x="118084" y="834834"/>
                  </a:lnTo>
                  <a:lnTo>
                    <a:pt x="869035" y="834834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277" y="3189605"/>
              <a:ext cx="7028180" cy="1239520"/>
            </a:xfrm>
            <a:custGeom>
              <a:avLst/>
              <a:gdLst/>
              <a:ahLst/>
              <a:cxnLst/>
              <a:rect l="l" t="t" r="r" b="b"/>
              <a:pathLst>
                <a:path w="7028180" h="1239520">
                  <a:moveTo>
                    <a:pt x="3513963" y="1239469"/>
                  </a:moveTo>
                  <a:lnTo>
                    <a:pt x="0" y="1239469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239469"/>
                  </a:lnTo>
                  <a:lnTo>
                    <a:pt x="3513963" y="1239469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159" y="3214369"/>
              <a:ext cx="250825" cy="1179830"/>
            </a:xfrm>
            <a:custGeom>
              <a:avLst/>
              <a:gdLst/>
              <a:ahLst/>
              <a:cxnLst/>
              <a:rect l="l" t="t" r="r" b="b"/>
              <a:pathLst>
                <a:path w="250825" h="1179829">
                  <a:moveTo>
                    <a:pt x="250202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0" y="1179830"/>
                  </a:lnTo>
                  <a:lnTo>
                    <a:pt x="250202" y="1179830"/>
                  </a:lnTo>
                  <a:lnTo>
                    <a:pt x="250202" y="590550"/>
                  </a:lnTo>
                  <a:lnTo>
                    <a:pt x="250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3205" y="7228928"/>
            <a:ext cx="7183755" cy="1808480"/>
            <a:chOff x="43205" y="7228928"/>
            <a:chExt cx="7183755" cy="1808480"/>
          </a:xfrm>
        </p:grpSpPr>
        <p:sp>
          <p:nvSpPr>
            <p:cNvPr id="27" name="object 27"/>
            <p:cNvSpPr/>
            <p:nvPr/>
          </p:nvSpPr>
          <p:spPr>
            <a:xfrm>
              <a:off x="192239" y="7235278"/>
              <a:ext cx="7028180" cy="1795780"/>
            </a:xfrm>
            <a:custGeom>
              <a:avLst/>
              <a:gdLst/>
              <a:ahLst/>
              <a:cxnLst/>
              <a:rect l="l" t="t" r="r" b="b"/>
              <a:pathLst>
                <a:path w="7028180" h="1795779">
                  <a:moveTo>
                    <a:pt x="3513963" y="1795322"/>
                  </a:moveTo>
                  <a:lnTo>
                    <a:pt x="0" y="1795322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795322"/>
                  </a:lnTo>
                  <a:lnTo>
                    <a:pt x="3513963" y="1795322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205" y="7313764"/>
              <a:ext cx="262255" cy="1630680"/>
            </a:xfrm>
            <a:custGeom>
              <a:avLst/>
              <a:gdLst/>
              <a:ahLst/>
              <a:cxnLst/>
              <a:rect l="l" t="t" r="r" b="b"/>
              <a:pathLst>
                <a:path w="262255" h="1630679">
                  <a:moveTo>
                    <a:pt x="262077" y="0"/>
                  </a:moveTo>
                  <a:lnTo>
                    <a:pt x="0" y="0"/>
                  </a:lnTo>
                  <a:lnTo>
                    <a:pt x="0" y="1630438"/>
                  </a:lnTo>
                  <a:lnTo>
                    <a:pt x="131038" y="1630438"/>
                  </a:lnTo>
                  <a:lnTo>
                    <a:pt x="262077" y="1630438"/>
                  </a:lnTo>
                  <a:lnTo>
                    <a:pt x="262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7763" y="7404094"/>
            <a:ext cx="174625" cy="1447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 O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 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8441" y="3315939"/>
            <a:ext cx="174625" cy="977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 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9823" y="3512987"/>
            <a:ext cx="124968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276860" indent="6350">
              <a:lnSpc>
                <a:spcPct val="107500"/>
              </a:lnSpc>
              <a:spcBef>
                <a:spcPts val="100"/>
              </a:spcBef>
            </a:pP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S</a:t>
            </a:r>
            <a:r>
              <a:rPr sz="1000" spc="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I</a:t>
            </a:r>
            <a:r>
              <a:rPr sz="1000" spc="20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R</a:t>
            </a:r>
            <a:r>
              <a:rPr sz="1000" spc="1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31589B"/>
                </a:solidFill>
                <a:latin typeface="Arial MT"/>
                <a:cs typeface="Arial MT"/>
              </a:rPr>
              <a:t>E </a:t>
            </a:r>
            <a:r>
              <a:rPr sz="1000" spc="-10" dirty="0">
                <a:latin typeface="Arial MT"/>
                <a:cs typeface="Arial MT"/>
              </a:rPr>
              <a:t>CPM4118017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Arial MT"/>
                <a:cs typeface="Arial MT"/>
              </a:rPr>
              <a:t>BLCC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K544 </a:t>
            </a:r>
            <a:r>
              <a:rPr sz="900" spc="-10" dirty="0">
                <a:latin typeface="Arial MT"/>
                <a:cs typeface="Arial MT"/>
              </a:rPr>
              <a:t>HIAWATHA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26776" y="3511920"/>
            <a:ext cx="143256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447040" indent="186690">
              <a:lnSpc>
                <a:spcPct val="106500"/>
              </a:lnSpc>
              <a:spcBef>
                <a:spcPts val="100"/>
              </a:spcBef>
            </a:pP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D</a:t>
            </a:r>
            <a:r>
              <a:rPr sz="1000" spc="10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A</a:t>
            </a:r>
            <a:r>
              <a:rPr sz="1000" spc="5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FF0BB2"/>
                </a:solidFill>
                <a:latin typeface="Arial MT"/>
                <a:cs typeface="Arial MT"/>
              </a:rPr>
              <a:t>M </a:t>
            </a:r>
            <a:r>
              <a:rPr sz="1000" spc="-10" dirty="0">
                <a:latin typeface="Arial MT"/>
                <a:cs typeface="Arial MT"/>
              </a:rPr>
              <a:t>NPF2481234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00" dirty="0">
                <a:latin typeface="Arial MT"/>
                <a:cs typeface="Arial MT"/>
              </a:rPr>
              <a:t>BCVF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JOY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BELLE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930J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ET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13824" y="6819683"/>
            <a:ext cx="2611755" cy="3282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S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U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P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</a:t>
            </a:r>
            <a:r>
              <a:rPr sz="900" b="1" spc="6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170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K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G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</a:t>
            </a:r>
            <a:r>
              <a:rPr sz="900" b="1" spc="175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(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%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02459" y="6849249"/>
            <a:ext cx="71437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N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F</a:t>
            </a:r>
            <a:r>
              <a:rPr sz="700" spc="9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0" y="4495444"/>
            <a:ext cx="7223125" cy="2682875"/>
            <a:chOff x="0" y="4495444"/>
            <a:chExt cx="7223125" cy="2682875"/>
          </a:xfrm>
        </p:grpSpPr>
        <p:sp>
          <p:nvSpPr>
            <p:cNvPr id="36" name="object 36"/>
            <p:cNvSpPr/>
            <p:nvPr/>
          </p:nvSpPr>
          <p:spPr>
            <a:xfrm>
              <a:off x="188277" y="4501794"/>
              <a:ext cx="7028180" cy="2670175"/>
            </a:xfrm>
            <a:custGeom>
              <a:avLst/>
              <a:gdLst/>
              <a:ahLst/>
              <a:cxnLst/>
              <a:rect l="l" t="t" r="r" b="b"/>
              <a:pathLst>
                <a:path w="7028180" h="2670175">
                  <a:moveTo>
                    <a:pt x="3513963" y="2669768"/>
                  </a:moveTo>
                  <a:lnTo>
                    <a:pt x="0" y="2669768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2669768"/>
                  </a:lnTo>
                  <a:lnTo>
                    <a:pt x="3513963" y="266976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4625276"/>
              <a:ext cx="445134" cy="2493645"/>
            </a:xfrm>
            <a:custGeom>
              <a:avLst/>
              <a:gdLst/>
              <a:ahLst/>
              <a:cxnLst/>
              <a:rect l="l" t="t" r="r" b="b"/>
              <a:pathLst>
                <a:path w="445134" h="2493645">
                  <a:moveTo>
                    <a:pt x="246595" y="0"/>
                  </a:moveTo>
                  <a:lnTo>
                    <a:pt x="0" y="0"/>
                  </a:lnTo>
                  <a:lnTo>
                    <a:pt x="0" y="2493365"/>
                  </a:lnTo>
                  <a:lnTo>
                    <a:pt x="246595" y="2493365"/>
                  </a:lnTo>
                  <a:lnTo>
                    <a:pt x="246595" y="0"/>
                  </a:lnTo>
                  <a:close/>
                </a:path>
                <a:path w="445134" h="2493645">
                  <a:moveTo>
                    <a:pt x="444601" y="666813"/>
                  </a:moveTo>
                  <a:lnTo>
                    <a:pt x="251637" y="666813"/>
                  </a:lnTo>
                  <a:lnTo>
                    <a:pt x="251637" y="1552003"/>
                  </a:lnTo>
                  <a:lnTo>
                    <a:pt x="251637" y="2438463"/>
                  </a:lnTo>
                  <a:lnTo>
                    <a:pt x="444601" y="2438463"/>
                  </a:lnTo>
                  <a:lnTo>
                    <a:pt x="444601" y="1552003"/>
                  </a:lnTo>
                  <a:lnTo>
                    <a:pt x="444601" y="666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2043" y="4737221"/>
            <a:ext cx="174625" cy="2269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I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V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 L U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 O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720" y="9168420"/>
            <a:ext cx="125095" cy="68072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</a:t>
            </a:r>
            <a:r>
              <a:rPr sz="700" b="1" spc="5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00" dirty="0">
                <a:latin typeface="Arial"/>
                <a:cs typeface="Arial"/>
              </a:rPr>
              <a:t> </a:t>
            </a:r>
            <a:r>
              <a:rPr sz="700" b="1" spc="-50" dirty="0"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6839" y="9170999"/>
            <a:ext cx="4135754" cy="245745"/>
          </a:xfrm>
          <a:custGeom>
            <a:avLst/>
            <a:gdLst/>
            <a:ahLst/>
            <a:cxnLst/>
            <a:rect l="l" t="t" r="r" b="b"/>
            <a:pathLst>
              <a:path w="4135754" h="245745">
                <a:moveTo>
                  <a:pt x="4135323" y="0"/>
                </a:moveTo>
                <a:lnTo>
                  <a:pt x="0" y="0"/>
                </a:lnTo>
                <a:lnTo>
                  <a:pt x="0" y="245160"/>
                </a:lnTo>
                <a:lnTo>
                  <a:pt x="2067839" y="245160"/>
                </a:lnTo>
                <a:lnTo>
                  <a:pt x="4135323" y="245160"/>
                </a:lnTo>
                <a:lnTo>
                  <a:pt x="413532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59994" y="9173514"/>
            <a:ext cx="4143375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3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Consignor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Comments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37163" y="9167761"/>
            <a:ext cx="2537460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35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Contact</a:t>
            </a:r>
            <a:endParaRPr sz="1000">
              <a:latin typeface="Arial MT"/>
              <a:cs typeface="Arial MT"/>
            </a:endParaRPr>
          </a:p>
          <a:p>
            <a:pPr marL="22860" algn="ctr">
              <a:lnSpc>
                <a:spcPct val="100000"/>
              </a:lnSpc>
              <a:spcBef>
                <a:spcPts val="57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endParaRPr sz="9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3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POSTHAVEN</a:t>
            </a:r>
            <a:r>
              <a:rPr sz="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FARM</a:t>
            </a:r>
            <a:endParaRPr sz="80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360"/>
              </a:spcBef>
            </a:pP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</a:rPr>
              <a:t>519-846-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9320</a:t>
            </a:r>
            <a:r>
              <a:rPr sz="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ejpost@posthavenlimousin.com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865602" y="7303325"/>
            <a:ext cx="2080895" cy="243204"/>
          </a:xfrm>
          <a:custGeom>
            <a:avLst/>
            <a:gdLst/>
            <a:ahLst/>
            <a:cxnLst/>
            <a:rect l="l" t="t" r="r" b="b"/>
            <a:pathLst>
              <a:path w="2080895" h="243204">
                <a:moveTo>
                  <a:pt x="2080437" y="0"/>
                </a:moveTo>
                <a:lnTo>
                  <a:pt x="0" y="0"/>
                </a:lnTo>
                <a:lnTo>
                  <a:pt x="0" y="242989"/>
                </a:lnTo>
                <a:lnTo>
                  <a:pt x="1040396" y="242989"/>
                </a:lnTo>
                <a:lnTo>
                  <a:pt x="2080437" y="242989"/>
                </a:lnTo>
                <a:lnTo>
                  <a:pt x="208043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53694" y="7286942"/>
            <a:ext cx="6755765" cy="1689735"/>
            <a:chOff x="353694" y="7286942"/>
            <a:chExt cx="6755765" cy="1689735"/>
          </a:xfrm>
        </p:grpSpPr>
        <p:sp>
          <p:nvSpPr>
            <p:cNvPr id="45" name="object 45"/>
            <p:cNvSpPr/>
            <p:nvPr/>
          </p:nvSpPr>
          <p:spPr>
            <a:xfrm>
              <a:off x="5201996" y="7303325"/>
              <a:ext cx="1897380" cy="243204"/>
            </a:xfrm>
            <a:custGeom>
              <a:avLst/>
              <a:gdLst/>
              <a:ahLst/>
              <a:cxnLst/>
              <a:rect l="l" t="t" r="r" b="b"/>
              <a:pathLst>
                <a:path w="1897379" h="243204">
                  <a:moveTo>
                    <a:pt x="1896846" y="0"/>
                  </a:moveTo>
                  <a:lnTo>
                    <a:pt x="0" y="0"/>
                  </a:lnTo>
                  <a:lnTo>
                    <a:pt x="0" y="242989"/>
                  </a:lnTo>
                  <a:lnTo>
                    <a:pt x="948601" y="242989"/>
                  </a:lnTo>
                  <a:lnTo>
                    <a:pt x="1896846" y="242989"/>
                  </a:lnTo>
                  <a:lnTo>
                    <a:pt x="189684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00076" y="7547038"/>
              <a:ext cx="7620" cy="1397000"/>
            </a:xfrm>
            <a:custGeom>
              <a:avLst/>
              <a:gdLst/>
              <a:ahLst/>
              <a:cxnLst/>
              <a:rect l="l" t="t" r="r" b="b"/>
              <a:pathLst>
                <a:path w="7620" h="1397000">
                  <a:moveTo>
                    <a:pt x="0" y="0"/>
                  </a:moveTo>
                  <a:lnTo>
                    <a:pt x="7569" y="1396796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6400" y="7300798"/>
              <a:ext cx="2236470" cy="246379"/>
            </a:xfrm>
            <a:custGeom>
              <a:avLst/>
              <a:gdLst/>
              <a:ahLst/>
              <a:cxnLst/>
              <a:rect l="l" t="t" r="r" b="b"/>
              <a:pathLst>
                <a:path w="2236470" h="246379">
                  <a:moveTo>
                    <a:pt x="2236317" y="0"/>
                  </a:moveTo>
                  <a:lnTo>
                    <a:pt x="2236317" y="0"/>
                  </a:lnTo>
                  <a:lnTo>
                    <a:pt x="0" y="0"/>
                  </a:lnTo>
                  <a:lnTo>
                    <a:pt x="0" y="245884"/>
                  </a:lnTo>
                  <a:lnTo>
                    <a:pt x="383044" y="245884"/>
                  </a:lnTo>
                  <a:lnTo>
                    <a:pt x="765721" y="245884"/>
                  </a:lnTo>
                  <a:lnTo>
                    <a:pt x="765721" y="244436"/>
                  </a:lnTo>
                  <a:lnTo>
                    <a:pt x="2236317" y="244436"/>
                  </a:lnTo>
                  <a:lnTo>
                    <a:pt x="2236317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9994" y="7293241"/>
              <a:ext cx="6743700" cy="1677035"/>
            </a:xfrm>
            <a:custGeom>
              <a:avLst/>
              <a:gdLst/>
              <a:ahLst/>
              <a:cxnLst/>
              <a:rect l="l" t="t" r="r" b="b"/>
              <a:pathLst>
                <a:path w="6743700" h="1677034">
                  <a:moveTo>
                    <a:pt x="1116368" y="1676514"/>
                  </a:moveTo>
                  <a:lnTo>
                    <a:pt x="0" y="1676514"/>
                  </a:lnTo>
                  <a:lnTo>
                    <a:pt x="0" y="0"/>
                  </a:lnTo>
                  <a:lnTo>
                    <a:pt x="2232723" y="0"/>
                  </a:lnTo>
                  <a:lnTo>
                    <a:pt x="2232723" y="1676514"/>
                  </a:lnTo>
                  <a:lnTo>
                    <a:pt x="1116368" y="1676514"/>
                  </a:lnTo>
                  <a:close/>
                </a:path>
                <a:path w="6743700" h="1677034">
                  <a:moveTo>
                    <a:pt x="5789523" y="1650961"/>
                  </a:moveTo>
                  <a:lnTo>
                    <a:pt x="4835525" y="1650961"/>
                  </a:lnTo>
                  <a:lnTo>
                    <a:pt x="4835525" y="11874"/>
                  </a:lnTo>
                  <a:lnTo>
                    <a:pt x="6743166" y="11874"/>
                  </a:lnTo>
                  <a:lnTo>
                    <a:pt x="6743166" y="1650961"/>
                  </a:lnTo>
                  <a:lnTo>
                    <a:pt x="5789523" y="1650961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312422" y="7336701"/>
            <a:ext cx="1399540" cy="155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Physical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Evaluation</a:t>
            </a:r>
            <a:endParaRPr sz="1000">
              <a:latin typeface="Arial MT"/>
              <a:cs typeface="Arial MT"/>
            </a:endParaRPr>
          </a:p>
          <a:p>
            <a:pPr marL="43815" algn="just">
              <a:lnSpc>
                <a:spcPct val="100000"/>
              </a:lnSpc>
              <a:spcBef>
                <a:spcPts val="1070"/>
              </a:spcBef>
            </a:pPr>
            <a:r>
              <a:rPr sz="700" spc="-10" dirty="0">
                <a:latin typeface="Arial MT"/>
                <a:cs typeface="Arial MT"/>
              </a:rPr>
              <a:t>Weight </a:t>
            </a:r>
            <a:r>
              <a:rPr sz="700" dirty="0">
                <a:latin typeface="Arial MT"/>
                <a:cs typeface="Arial MT"/>
              </a:rPr>
              <a:t>/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Day</a:t>
            </a:r>
            <a:r>
              <a:rPr sz="700" spc="-10" dirty="0">
                <a:latin typeface="Arial MT"/>
                <a:cs typeface="Arial MT"/>
              </a:rPr>
              <a:t> of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Age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  <a:p>
            <a:pPr marL="281940" algn="just">
              <a:lnSpc>
                <a:spcPct val="100000"/>
              </a:lnSpc>
              <a:spcBef>
                <a:spcPts val="730"/>
              </a:spcBef>
            </a:pPr>
            <a:r>
              <a:rPr sz="900" dirty="0">
                <a:latin typeface="Arial MT"/>
                <a:cs typeface="Arial MT"/>
              </a:rPr>
              <a:t>Hip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 </a:t>
            </a:r>
            <a:r>
              <a:rPr sz="800" spc="-20" dirty="0">
                <a:latin typeface="Arial MT"/>
                <a:cs typeface="Arial MT"/>
              </a:rPr>
              <a:t>(in)</a:t>
            </a:r>
            <a:endParaRPr sz="800">
              <a:latin typeface="Arial MT"/>
              <a:cs typeface="Arial MT"/>
            </a:endParaRPr>
          </a:p>
          <a:p>
            <a:pPr marL="207010" marR="379730" indent="466725" algn="just">
              <a:lnSpc>
                <a:spcPct val="167600"/>
              </a:lnSpc>
              <a:spcBef>
                <a:spcPts val="30"/>
              </a:spcBef>
            </a:pPr>
            <a:r>
              <a:rPr sz="900" spc="-10" dirty="0">
                <a:latin typeface="Arial MT"/>
                <a:cs typeface="Arial MT"/>
              </a:rPr>
              <a:t>Frame </a:t>
            </a: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(cm) </a:t>
            </a:r>
            <a:r>
              <a:rPr sz="800" dirty="0">
                <a:latin typeface="Arial MT"/>
                <a:cs typeface="Arial MT"/>
              </a:rPr>
              <a:t>Adj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365d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</a:t>
            </a:r>
            <a:r>
              <a:rPr sz="800" spc="-20" dirty="0">
                <a:latin typeface="Arial MT"/>
                <a:cs typeface="Arial MT"/>
              </a:rPr>
              <a:t> (cm)</a:t>
            </a:r>
            <a:endParaRPr sz="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800" dirty="0">
                <a:latin typeface="Arial MT"/>
                <a:cs typeface="Arial MT"/>
              </a:rPr>
              <a:t>Breeding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Soundness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985976"/>
              </p:ext>
            </p:extLst>
          </p:nvPr>
        </p:nvGraphicFramePr>
        <p:xfrm>
          <a:off x="478726" y="7294676"/>
          <a:ext cx="4490082" cy="1673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Weight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ADG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Ultrasound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ADADAD"/>
                      </a:solidFill>
                      <a:prstDash val="solid"/>
                    </a:lnL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Birth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79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3875" marR="120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Fat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Weaning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615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20" dirty="0">
                          <a:latin typeface="Arial MT"/>
                          <a:cs typeface="Arial MT"/>
                        </a:rPr>
                        <a:t>2.65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5285" marR="120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-30" baseline="30864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WWT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623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20" dirty="0">
                          <a:latin typeface="Arial MT"/>
                          <a:cs typeface="Arial MT"/>
                        </a:rPr>
                        <a:t>2.71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1135" marR="120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-30" baseline="30864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SOT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815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9285" marR="120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CA" sz="900" spc="-25" dirty="0">
                          <a:latin typeface="Arial MT"/>
                          <a:cs typeface="Arial MT"/>
                        </a:rPr>
                        <a:t>28D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900" dirty="0">
                          <a:latin typeface="Times New Roman"/>
                          <a:cs typeface="Times New Roman"/>
                        </a:rPr>
                        <a:t>896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900" dirty="0">
                          <a:latin typeface="Times New Roman"/>
                          <a:cs typeface="Times New Roman"/>
                        </a:rPr>
                        <a:t>2.89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 marR="120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Marbling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YWT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Grade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1" name="object 51"/>
          <p:cNvGrpSpPr/>
          <p:nvPr/>
        </p:nvGrpSpPr>
        <p:grpSpPr>
          <a:xfrm>
            <a:off x="5841707" y="33489"/>
            <a:ext cx="669290" cy="407034"/>
            <a:chOff x="5841707" y="33489"/>
            <a:chExt cx="669290" cy="407034"/>
          </a:xfrm>
        </p:grpSpPr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804" y="33489"/>
              <a:ext cx="494258" cy="26819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1707" y="277926"/>
              <a:ext cx="668870" cy="161988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371157" y="6148794"/>
            <a:ext cx="180340" cy="548640"/>
            <a:chOff x="371157" y="6148794"/>
            <a:chExt cx="180340" cy="548640"/>
          </a:xfrm>
        </p:grpSpPr>
        <p:sp>
          <p:nvSpPr>
            <p:cNvPr id="55" name="object 55"/>
            <p:cNvSpPr/>
            <p:nvPr/>
          </p:nvSpPr>
          <p:spPr>
            <a:xfrm>
              <a:off x="490321" y="6151321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1157" y="614879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9844" y="615240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90321" y="633276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1157" y="633023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29844" y="633384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0321" y="65163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1157" y="651419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29844" y="65174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67195" y="4702683"/>
            <a:ext cx="195580" cy="1264285"/>
            <a:chOff x="367195" y="4702683"/>
            <a:chExt cx="195580" cy="1264285"/>
          </a:xfrm>
        </p:grpSpPr>
        <p:sp>
          <p:nvSpPr>
            <p:cNvPr id="65" name="object 65"/>
            <p:cNvSpPr/>
            <p:nvPr/>
          </p:nvSpPr>
          <p:spPr>
            <a:xfrm>
              <a:off x="490321" y="56055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1157" y="56030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9844" y="56066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0321" y="578628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71157" y="57837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9844" y="578699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67195" y="5250243"/>
              <a:ext cx="189230" cy="352425"/>
            </a:xfrm>
            <a:custGeom>
              <a:avLst/>
              <a:gdLst/>
              <a:ahLst/>
              <a:cxnLst/>
              <a:rect l="l" t="t" r="r" b="b"/>
              <a:pathLst>
                <a:path w="189229" h="352425">
                  <a:moveTo>
                    <a:pt x="188645" y="0"/>
                  </a:moveTo>
                  <a:lnTo>
                    <a:pt x="0" y="0"/>
                  </a:lnTo>
                  <a:lnTo>
                    <a:pt x="0" y="172440"/>
                  </a:lnTo>
                  <a:lnTo>
                    <a:pt x="0" y="179641"/>
                  </a:lnTo>
                  <a:lnTo>
                    <a:pt x="0" y="352082"/>
                  </a:lnTo>
                  <a:lnTo>
                    <a:pt x="94322" y="352082"/>
                  </a:lnTo>
                  <a:lnTo>
                    <a:pt x="188645" y="352082"/>
                  </a:lnTo>
                  <a:lnTo>
                    <a:pt x="188645" y="179641"/>
                  </a:lnTo>
                  <a:lnTo>
                    <a:pt x="188645" y="172440"/>
                  </a:lnTo>
                  <a:lnTo>
                    <a:pt x="1886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90321" y="48927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1157" y="48902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9844" y="48938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0321" y="507492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71157" y="507240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607" y="179628"/>
                  </a:lnTo>
                  <a:lnTo>
                    <a:pt x="60845" y="179628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9844" y="507564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70446" y="4702683"/>
              <a:ext cx="90170" cy="179705"/>
            </a:xfrm>
            <a:custGeom>
              <a:avLst/>
              <a:gdLst/>
              <a:ahLst/>
              <a:cxnLst/>
              <a:rect l="l" t="t" r="r" b="b"/>
              <a:pathLst>
                <a:path w="90170" h="179704">
                  <a:moveTo>
                    <a:pt x="89636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44996" y="179641"/>
                  </a:lnTo>
                  <a:lnTo>
                    <a:pt x="89636" y="179641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0794" y="4702683"/>
              <a:ext cx="101600" cy="201930"/>
            </a:xfrm>
            <a:custGeom>
              <a:avLst/>
              <a:gdLst/>
              <a:ahLst/>
              <a:cxnLst/>
              <a:rect l="l" t="t" r="r" b="b"/>
              <a:pathLst>
                <a:path w="101600" h="201929">
                  <a:moveTo>
                    <a:pt x="101523" y="0"/>
                  </a:moveTo>
                  <a:lnTo>
                    <a:pt x="0" y="0"/>
                  </a:lnTo>
                  <a:lnTo>
                    <a:pt x="0" y="201599"/>
                  </a:lnTo>
                  <a:lnTo>
                    <a:pt x="50761" y="201599"/>
                  </a:lnTo>
                  <a:lnTo>
                    <a:pt x="101523" y="201599"/>
                  </a:lnTo>
                  <a:lnTo>
                    <a:pt x="10152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0" name="object 80"/>
          <p:cNvGraphicFramePr>
            <a:graphicFrameLocks noGrp="1"/>
          </p:cNvGraphicFramePr>
          <p:nvPr/>
        </p:nvGraphicFramePr>
        <p:xfrm>
          <a:off x="356037" y="4695837"/>
          <a:ext cx="1743075" cy="216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28575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5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85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3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850" spc="3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900" spc="3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217170" marR="15875" indent="875030" algn="r">
                        <a:lnSpc>
                          <a:spcPct val="1324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Milk</a:t>
                      </a:r>
                      <a:r>
                        <a:rPr sz="900" spc="2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spc="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Post-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Yearling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2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Fat</a:t>
                      </a:r>
                      <a:r>
                        <a:rPr sz="900" spc="23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778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1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7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1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44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r>
                        <a:rPr sz="675" spc="-89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43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Scrotal</a:t>
                      </a:r>
                      <a:r>
                        <a:rPr sz="85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Circumference</a:t>
                      </a:r>
                      <a:r>
                        <a:rPr sz="85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(cm)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  <a:solidFill>
                      <a:srgbClr val="596F4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1" name="object 81"/>
          <p:cNvSpPr txBox="1"/>
          <p:nvPr/>
        </p:nvSpPr>
        <p:spPr>
          <a:xfrm>
            <a:off x="388696" y="6937819"/>
            <a:ext cx="820419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i="1" dirty="0">
                <a:solidFill>
                  <a:srgbClr val="161616"/>
                </a:solidFill>
                <a:latin typeface="Arial"/>
                <a:cs typeface="Arial"/>
              </a:rPr>
              <a:t>Last</a:t>
            </a:r>
            <a:r>
              <a:rPr sz="850" b="1" i="1" spc="21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b="1" i="1" spc="-10" dirty="0">
                <a:solidFill>
                  <a:srgbClr val="161616"/>
                </a:solidFill>
                <a:latin typeface="Arial"/>
                <a:cs typeface="Arial"/>
              </a:rPr>
              <a:t>Updated: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666177" y="4529518"/>
            <a:ext cx="6513195" cy="2336165"/>
            <a:chOff x="666177" y="4529518"/>
            <a:chExt cx="6513195" cy="2336165"/>
          </a:xfrm>
        </p:grpSpPr>
        <p:sp>
          <p:nvSpPr>
            <p:cNvPr id="83" name="object 83"/>
            <p:cNvSpPr/>
            <p:nvPr/>
          </p:nvSpPr>
          <p:spPr>
            <a:xfrm>
              <a:off x="1334515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34515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3041" y="4732197"/>
              <a:ext cx="1485722" cy="213335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29083" y="4529518"/>
              <a:ext cx="2730782" cy="2319121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1529181" y="4502416"/>
            <a:ext cx="35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ABC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44461" y="4506011"/>
            <a:ext cx="339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EPD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74664" y="4524743"/>
            <a:ext cx="1323975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759" algn="l"/>
                <a:tab pos="986790" algn="l"/>
              </a:tabLst>
            </a:pP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D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B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650"/>
              </a:spcBef>
              <a:tabLst>
                <a:tab pos="606425" algn="l"/>
                <a:tab pos="1087120" algn="l"/>
              </a:tabLst>
            </a:pPr>
            <a:r>
              <a:rPr sz="800" spc="-50" dirty="0">
                <a:latin typeface="Arial MT"/>
                <a:cs typeface="Arial MT"/>
              </a:rPr>
              <a:t>1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50" dirty="0">
                <a:latin typeface="Arial MT"/>
                <a:cs typeface="Arial MT"/>
              </a:rPr>
              <a:t>4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15</a:t>
            </a:r>
            <a:endParaRPr sz="8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  <a:spcBef>
                <a:spcPts val="390"/>
              </a:spcBef>
              <a:tabLst>
                <a:tab pos="546735" algn="l"/>
                <a:tab pos="1087120" algn="l"/>
              </a:tabLst>
            </a:pPr>
            <a:r>
              <a:rPr sz="800" spc="-10" dirty="0">
                <a:latin typeface="Arial MT"/>
                <a:cs typeface="Arial MT"/>
              </a:rPr>
              <a:t>-</a:t>
            </a:r>
            <a:r>
              <a:rPr sz="800" spc="-25" dirty="0">
                <a:latin typeface="Arial MT"/>
                <a:cs typeface="Arial MT"/>
              </a:rPr>
              <a:t>1.9</a:t>
            </a:r>
            <a:r>
              <a:rPr sz="800" dirty="0">
                <a:latin typeface="Arial MT"/>
                <a:cs typeface="Arial MT"/>
              </a:rPr>
              <a:t>	-</a:t>
            </a:r>
            <a:r>
              <a:rPr sz="800" spc="-25" dirty="0">
                <a:latin typeface="Arial MT"/>
                <a:cs typeface="Arial MT"/>
              </a:rPr>
              <a:t>4.4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45</a:t>
            </a:r>
            <a:endParaRPr sz="800">
              <a:latin typeface="Arial MT"/>
              <a:cs typeface="Arial MT"/>
            </a:endParaRPr>
          </a:p>
          <a:p>
            <a:pPr marL="151130">
              <a:lnSpc>
                <a:spcPct val="100000"/>
              </a:lnSpc>
              <a:spcBef>
                <a:spcPts val="420"/>
              </a:spcBef>
              <a:tabLst>
                <a:tab pos="578485" algn="l"/>
                <a:tab pos="1095375" algn="l"/>
              </a:tabLst>
            </a:pPr>
            <a:r>
              <a:rPr sz="800" spc="-50" dirty="0">
                <a:latin typeface="Arial MT"/>
                <a:cs typeface="Arial MT"/>
              </a:rPr>
              <a:t>0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34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31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636854" y="512902"/>
            <a:ext cx="1879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50" dirty="0"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122402" y="95034"/>
            <a:ext cx="3594735" cy="2981960"/>
            <a:chOff x="122402" y="95034"/>
            <a:chExt cx="3594735" cy="2981960"/>
          </a:xfrm>
        </p:grpSpPr>
        <p:pic>
          <p:nvPicPr>
            <p:cNvPr id="94" name="object 9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762" y="771842"/>
              <a:ext cx="3557879" cy="2304719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402" y="95034"/>
              <a:ext cx="968400" cy="534962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230758" y="2762999"/>
              <a:ext cx="3427095" cy="264160"/>
            </a:xfrm>
            <a:custGeom>
              <a:avLst/>
              <a:gdLst/>
              <a:ahLst/>
              <a:cxnLst/>
              <a:rect l="l" t="t" r="r" b="b"/>
              <a:pathLst>
                <a:path w="3427095" h="264160">
                  <a:moveTo>
                    <a:pt x="3426485" y="0"/>
                  </a:moveTo>
                  <a:lnTo>
                    <a:pt x="0" y="0"/>
                  </a:lnTo>
                  <a:lnTo>
                    <a:pt x="0" y="263880"/>
                  </a:lnTo>
                  <a:lnTo>
                    <a:pt x="1713242" y="263880"/>
                  </a:lnTo>
                  <a:lnTo>
                    <a:pt x="3426485" y="263880"/>
                  </a:lnTo>
                  <a:lnTo>
                    <a:pt x="3426485" y="0"/>
                  </a:lnTo>
                  <a:close/>
                </a:path>
              </a:pathLst>
            </a:custGeom>
            <a:solidFill>
              <a:srgbClr val="FFFFFF">
                <a:alpha val="56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919340" y="2771177"/>
            <a:ext cx="2047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POSTHAVEN</a:t>
            </a:r>
            <a:r>
              <a:rPr sz="1400" b="1" spc="-10" dirty="0">
                <a:latin typeface="Arial"/>
                <a:cs typeface="Arial"/>
              </a:rPr>
              <a:t> NEUTRON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8" name="object 9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763" y="2288158"/>
            <a:ext cx="1205280" cy="245516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763" y="2581198"/>
            <a:ext cx="1205280" cy="245516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8286" y="2862719"/>
            <a:ext cx="1211402" cy="229323"/>
          </a:xfrm>
          <a:prstGeom prst="rect">
            <a:avLst/>
          </a:prstGeom>
        </p:spPr>
      </p:pic>
      <p:sp>
        <p:nvSpPr>
          <p:cNvPr id="101" name="object 101"/>
          <p:cNvSpPr txBox="1"/>
          <p:nvPr/>
        </p:nvSpPr>
        <p:spPr>
          <a:xfrm>
            <a:off x="5636424" y="3210900"/>
            <a:ext cx="1095375" cy="3581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405"/>
              </a:spcBef>
            </a:pPr>
            <a:r>
              <a:rPr sz="900" spc="-10" dirty="0">
                <a:latin typeface="Arial MT"/>
                <a:cs typeface="Arial MT"/>
              </a:rPr>
              <a:t>CPM4089888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800" dirty="0">
                <a:latin typeface="Arial MT"/>
                <a:cs typeface="Arial MT"/>
              </a:rPr>
              <a:t>JYF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EDMONTON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519E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5896698" y="5622378"/>
            <a:ext cx="1149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 MT"/>
                <a:cs typeface="Arial MT"/>
              </a:rPr>
              <a:t>-</a:t>
            </a:r>
            <a:r>
              <a:rPr sz="800" spc="-60" dirty="0">
                <a:latin typeface="Arial MT"/>
                <a:cs typeface="Arial MT"/>
              </a:rPr>
              <a:t>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340944" y="5622378"/>
            <a:ext cx="139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 MT"/>
                <a:cs typeface="Arial MT"/>
              </a:rPr>
              <a:t>16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878421" y="5618416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Arial MT"/>
                <a:cs typeface="Arial MT"/>
              </a:rPr>
              <a:t>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79054" y="6918744"/>
            <a:ext cx="68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16-Feb-</a:t>
            </a:r>
            <a:r>
              <a:rPr sz="900" spc="-20" dirty="0">
                <a:latin typeface="Arial MT"/>
                <a:cs typeface="Arial MT"/>
              </a:rPr>
              <a:t>2026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944" y="5295"/>
            <a:ext cx="343916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831215" algn="l"/>
              </a:tabLst>
            </a:pPr>
            <a:r>
              <a:rPr lang="en-CA" sz="2000" b="1" spc="-20" dirty="0">
                <a:solidFill>
                  <a:srgbClr val="FFFFFF"/>
                </a:solidFill>
                <a:latin typeface="Arial"/>
                <a:cs typeface="Arial"/>
              </a:rPr>
              <a:t>28D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100" dirty="0"/>
              <a:t> </a:t>
            </a:r>
            <a:r>
              <a:rPr spc="-25" dirty="0"/>
              <a:t>G2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180" y="337578"/>
            <a:ext cx="4147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5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6</a:t>
            </a:r>
            <a:r>
              <a:rPr sz="1400" spc="11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4257" y="800188"/>
            <a:ext cx="2087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B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 O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32755" y="1002601"/>
            <a:ext cx="733425" cy="982344"/>
            <a:chOff x="5432755" y="1002601"/>
            <a:chExt cx="733425" cy="982344"/>
          </a:xfrm>
        </p:grpSpPr>
        <p:sp>
          <p:nvSpPr>
            <p:cNvPr id="6" name="object 6"/>
            <p:cNvSpPr/>
            <p:nvPr/>
          </p:nvSpPr>
          <p:spPr>
            <a:xfrm>
              <a:off x="5432755" y="1002601"/>
              <a:ext cx="733425" cy="727710"/>
            </a:xfrm>
            <a:custGeom>
              <a:avLst/>
              <a:gdLst/>
              <a:ahLst/>
              <a:cxnLst/>
              <a:rect l="l" t="t" r="r" b="b"/>
              <a:pathLst>
                <a:path w="733425" h="727710">
                  <a:moveTo>
                    <a:pt x="732243" y="0"/>
                  </a:moveTo>
                  <a:lnTo>
                    <a:pt x="0" y="0"/>
                  </a:lnTo>
                  <a:lnTo>
                    <a:pt x="0" y="242633"/>
                  </a:lnTo>
                  <a:lnTo>
                    <a:pt x="366128" y="242633"/>
                  </a:lnTo>
                  <a:lnTo>
                    <a:pt x="732243" y="242633"/>
                  </a:lnTo>
                  <a:lnTo>
                    <a:pt x="732243" y="0"/>
                  </a:lnTo>
                  <a:close/>
                </a:path>
                <a:path w="733425" h="727710">
                  <a:moveTo>
                    <a:pt x="733323" y="484555"/>
                  </a:moveTo>
                  <a:lnTo>
                    <a:pt x="732243" y="484555"/>
                  </a:lnTo>
                  <a:lnTo>
                    <a:pt x="732243" y="243357"/>
                  </a:lnTo>
                  <a:lnTo>
                    <a:pt x="3238" y="243357"/>
                  </a:lnTo>
                  <a:lnTo>
                    <a:pt x="3238" y="484555"/>
                  </a:lnTo>
                  <a:lnTo>
                    <a:pt x="1079" y="484555"/>
                  </a:lnTo>
                  <a:lnTo>
                    <a:pt x="1079" y="727202"/>
                  </a:lnTo>
                  <a:lnTo>
                    <a:pt x="367207" y="727202"/>
                  </a:lnTo>
                  <a:lnTo>
                    <a:pt x="733323" y="727202"/>
                  </a:lnTo>
                  <a:lnTo>
                    <a:pt x="733323" y="484555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3479" y="1735201"/>
              <a:ext cx="732155" cy="249554"/>
            </a:xfrm>
            <a:custGeom>
              <a:avLst/>
              <a:gdLst/>
              <a:ahLst/>
              <a:cxnLst/>
              <a:rect l="l" t="t" r="r" b="b"/>
              <a:pathLst>
                <a:path w="732154" h="249555">
                  <a:moveTo>
                    <a:pt x="731875" y="0"/>
                  </a:moveTo>
                  <a:lnTo>
                    <a:pt x="0" y="0"/>
                  </a:lnTo>
                  <a:lnTo>
                    <a:pt x="0" y="249478"/>
                  </a:lnTo>
                  <a:lnTo>
                    <a:pt x="366115" y="249478"/>
                  </a:lnTo>
                  <a:lnTo>
                    <a:pt x="731875" y="249478"/>
                  </a:lnTo>
                  <a:lnTo>
                    <a:pt x="731875" y="0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840480" y="1003324"/>
            <a:ext cx="665480" cy="975994"/>
          </a:xfrm>
          <a:custGeom>
            <a:avLst/>
            <a:gdLst/>
            <a:ahLst/>
            <a:cxnLst/>
            <a:rect l="l" t="t" r="r" b="b"/>
            <a:pathLst>
              <a:path w="665479" h="975994">
                <a:moveTo>
                  <a:pt x="660234" y="733310"/>
                </a:moveTo>
                <a:lnTo>
                  <a:pt x="0" y="733310"/>
                </a:lnTo>
                <a:lnTo>
                  <a:pt x="0" y="975956"/>
                </a:lnTo>
                <a:lnTo>
                  <a:pt x="330123" y="975956"/>
                </a:lnTo>
                <a:lnTo>
                  <a:pt x="660234" y="975956"/>
                </a:lnTo>
                <a:lnTo>
                  <a:pt x="660234" y="733310"/>
                </a:lnTo>
                <a:close/>
              </a:path>
              <a:path w="665479" h="975994">
                <a:moveTo>
                  <a:pt x="662038" y="0"/>
                </a:moveTo>
                <a:lnTo>
                  <a:pt x="1079" y="0"/>
                </a:lnTo>
                <a:lnTo>
                  <a:pt x="1079" y="242633"/>
                </a:lnTo>
                <a:lnTo>
                  <a:pt x="331558" y="242633"/>
                </a:lnTo>
                <a:lnTo>
                  <a:pt x="662038" y="242633"/>
                </a:lnTo>
                <a:lnTo>
                  <a:pt x="662038" y="0"/>
                </a:lnTo>
                <a:close/>
              </a:path>
              <a:path w="665479" h="975994">
                <a:moveTo>
                  <a:pt x="665276" y="245872"/>
                </a:moveTo>
                <a:lnTo>
                  <a:pt x="1803" y="245872"/>
                </a:lnTo>
                <a:lnTo>
                  <a:pt x="1803" y="484555"/>
                </a:lnTo>
                <a:lnTo>
                  <a:pt x="355" y="484555"/>
                </a:lnTo>
                <a:lnTo>
                  <a:pt x="355" y="727189"/>
                </a:lnTo>
                <a:lnTo>
                  <a:pt x="331558" y="727189"/>
                </a:lnTo>
                <a:lnTo>
                  <a:pt x="662393" y="727189"/>
                </a:lnTo>
                <a:lnTo>
                  <a:pt x="662393" y="488518"/>
                </a:lnTo>
                <a:lnTo>
                  <a:pt x="665276" y="488518"/>
                </a:lnTo>
                <a:lnTo>
                  <a:pt x="665276" y="245872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35259" y="991983"/>
          <a:ext cx="3375024" cy="99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Tattoo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PEJ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217N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Breed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889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Limousin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Birthdate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04-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May-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2025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Reg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CFM4129361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Colour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Horns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Single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 Ease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Unassisted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837863" y="2076386"/>
            <a:ext cx="25882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G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40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47681" y="2273045"/>
            <a:ext cx="2078355" cy="839469"/>
            <a:chOff x="3847681" y="2273045"/>
            <a:chExt cx="2078355" cy="839469"/>
          </a:xfrm>
        </p:grpSpPr>
        <p:sp>
          <p:nvSpPr>
            <p:cNvPr id="12" name="object 12"/>
            <p:cNvSpPr/>
            <p:nvPr/>
          </p:nvSpPr>
          <p:spPr>
            <a:xfrm>
              <a:off x="5051158" y="2280602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72"/>
                  </a:lnTo>
                  <a:lnTo>
                    <a:pt x="437400" y="272872"/>
                  </a:lnTo>
                  <a:lnTo>
                    <a:pt x="874801" y="272872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1158" y="2557437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1158" y="2835719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7681" y="2273045"/>
              <a:ext cx="1203325" cy="839469"/>
            </a:xfrm>
            <a:custGeom>
              <a:avLst/>
              <a:gdLst/>
              <a:ahLst/>
              <a:cxnLst/>
              <a:rect l="l" t="t" r="r" b="b"/>
              <a:pathLst>
                <a:path w="1203325" h="839469">
                  <a:moveTo>
                    <a:pt x="1202753" y="0"/>
                  </a:moveTo>
                  <a:lnTo>
                    <a:pt x="0" y="0"/>
                  </a:lnTo>
                  <a:lnTo>
                    <a:pt x="0" y="839152"/>
                  </a:lnTo>
                  <a:lnTo>
                    <a:pt x="601560" y="839152"/>
                  </a:lnTo>
                  <a:lnTo>
                    <a:pt x="1202753" y="839152"/>
                  </a:lnTo>
                  <a:lnTo>
                    <a:pt x="120275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37418" y="2264218"/>
          <a:ext cx="3348355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BIO$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10" dirty="0">
                          <a:solidFill>
                            <a:srgbClr val="3F3F3F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2857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Balanced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83159" y="3183305"/>
            <a:ext cx="7139940" cy="1252220"/>
            <a:chOff x="83159" y="3183305"/>
            <a:chExt cx="7139940" cy="125222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85" y="3306670"/>
              <a:ext cx="169140" cy="1692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482" y="4116646"/>
              <a:ext cx="146875" cy="1937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33564" y="3387598"/>
              <a:ext cx="818515" cy="822960"/>
            </a:xfrm>
            <a:custGeom>
              <a:avLst/>
              <a:gdLst/>
              <a:ahLst/>
              <a:cxnLst/>
              <a:rect l="l" t="t" r="r" b="b"/>
              <a:pathLst>
                <a:path w="818514" h="822960">
                  <a:moveTo>
                    <a:pt x="0" y="100075"/>
                  </a:moveTo>
                  <a:lnTo>
                    <a:pt x="0" y="0"/>
                  </a:lnTo>
                  <a:lnTo>
                    <a:pt x="791641" y="0"/>
                  </a:lnTo>
                </a:path>
                <a:path w="818514" h="822960">
                  <a:moveTo>
                    <a:pt x="210959" y="664565"/>
                  </a:moveTo>
                  <a:lnTo>
                    <a:pt x="210959" y="822960"/>
                  </a:lnTo>
                  <a:lnTo>
                    <a:pt x="818273" y="822960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3983" y="3297773"/>
              <a:ext cx="170476" cy="1705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524" y="4120608"/>
              <a:ext cx="146875" cy="19379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24121" y="3380041"/>
              <a:ext cx="869315" cy="835025"/>
            </a:xfrm>
            <a:custGeom>
              <a:avLst/>
              <a:gdLst/>
              <a:ahLst/>
              <a:cxnLst/>
              <a:rect l="l" t="t" r="r" b="b"/>
              <a:pathLst>
                <a:path w="869314" h="835025">
                  <a:moveTo>
                    <a:pt x="0" y="105473"/>
                  </a:moveTo>
                  <a:lnTo>
                    <a:pt x="0" y="0"/>
                  </a:lnTo>
                  <a:lnTo>
                    <a:pt x="842403" y="0"/>
                  </a:lnTo>
                </a:path>
                <a:path w="869314" h="835025">
                  <a:moveTo>
                    <a:pt x="118084" y="691197"/>
                  </a:moveTo>
                  <a:lnTo>
                    <a:pt x="118084" y="834834"/>
                  </a:lnTo>
                  <a:lnTo>
                    <a:pt x="869035" y="834834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277" y="3189605"/>
              <a:ext cx="7028180" cy="1239520"/>
            </a:xfrm>
            <a:custGeom>
              <a:avLst/>
              <a:gdLst/>
              <a:ahLst/>
              <a:cxnLst/>
              <a:rect l="l" t="t" r="r" b="b"/>
              <a:pathLst>
                <a:path w="7028180" h="1239520">
                  <a:moveTo>
                    <a:pt x="3513963" y="1239469"/>
                  </a:moveTo>
                  <a:lnTo>
                    <a:pt x="0" y="1239469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239469"/>
                  </a:lnTo>
                  <a:lnTo>
                    <a:pt x="3513963" y="1239469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159" y="3214369"/>
              <a:ext cx="250825" cy="1179830"/>
            </a:xfrm>
            <a:custGeom>
              <a:avLst/>
              <a:gdLst/>
              <a:ahLst/>
              <a:cxnLst/>
              <a:rect l="l" t="t" r="r" b="b"/>
              <a:pathLst>
                <a:path w="250825" h="1179829">
                  <a:moveTo>
                    <a:pt x="250202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0" y="1179830"/>
                  </a:lnTo>
                  <a:lnTo>
                    <a:pt x="250202" y="1179830"/>
                  </a:lnTo>
                  <a:lnTo>
                    <a:pt x="250202" y="590550"/>
                  </a:lnTo>
                  <a:lnTo>
                    <a:pt x="250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3205" y="7228928"/>
            <a:ext cx="7183755" cy="1808480"/>
            <a:chOff x="43205" y="7228928"/>
            <a:chExt cx="7183755" cy="1808480"/>
          </a:xfrm>
        </p:grpSpPr>
        <p:sp>
          <p:nvSpPr>
            <p:cNvPr id="27" name="object 27"/>
            <p:cNvSpPr/>
            <p:nvPr/>
          </p:nvSpPr>
          <p:spPr>
            <a:xfrm>
              <a:off x="192239" y="7235278"/>
              <a:ext cx="7028180" cy="1795780"/>
            </a:xfrm>
            <a:custGeom>
              <a:avLst/>
              <a:gdLst/>
              <a:ahLst/>
              <a:cxnLst/>
              <a:rect l="l" t="t" r="r" b="b"/>
              <a:pathLst>
                <a:path w="7028180" h="1795779">
                  <a:moveTo>
                    <a:pt x="3513963" y="1795322"/>
                  </a:moveTo>
                  <a:lnTo>
                    <a:pt x="0" y="1795322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795322"/>
                  </a:lnTo>
                  <a:lnTo>
                    <a:pt x="3513963" y="1795322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205" y="7313764"/>
              <a:ext cx="262255" cy="1630680"/>
            </a:xfrm>
            <a:custGeom>
              <a:avLst/>
              <a:gdLst/>
              <a:ahLst/>
              <a:cxnLst/>
              <a:rect l="l" t="t" r="r" b="b"/>
              <a:pathLst>
                <a:path w="262255" h="1630679">
                  <a:moveTo>
                    <a:pt x="262077" y="0"/>
                  </a:moveTo>
                  <a:lnTo>
                    <a:pt x="0" y="0"/>
                  </a:lnTo>
                  <a:lnTo>
                    <a:pt x="0" y="1630438"/>
                  </a:lnTo>
                  <a:lnTo>
                    <a:pt x="131038" y="1630438"/>
                  </a:lnTo>
                  <a:lnTo>
                    <a:pt x="262077" y="1630438"/>
                  </a:lnTo>
                  <a:lnTo>
                    <a:pt x="262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7763" y="7404094"/>
            <a:ext cx="174625" cy="1447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 O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 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8441" y="3315939"/>
            <a:ext cx="174625" cy="977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 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6534" y="3512987"/>
            <a:ext cx="1356360" cy="51815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60985">
              <a:lnSpc>
                <a:spcPct val="100000"/>
              </a:lnSpc>
              <a:spcBef>
                <a:spcPts val="190"/>
              </a:spcBef>
            </a:pP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S</a:t>
            </a:r>
            <a:r>
              <a:rPr sz="1000" spc="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I</a:t>
            </a:r>
            <a:r>
              <a:rPr sz="1000" spc="20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R</a:t>
            </a:r>
            <a:r>
              <a:rPr sz="1000" spc="1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31589B"/>
                </a:solidFill>
                <a:latin typeface="Arial MT"/>
                <a:cs typeface="Arial MT"/>
              </a:rPr>
              <a:t>E</a:t>
            </a:r>
            <a:endParaRPr sz="1000">
              <a:latin typeface="Arial MT"/>
              <a:cs typeface="Arial MT"/>
            </a:endParaRPr>
          </a:p>
          <a:p>
            <a:pPr marL="390525">
              <a:lnSpc>
                <a:spcPct val="100000"/>
              </a:lnSpc>
              <a:spcBef>
                <a:spcPts val="90"/>
              </a:spcBef>
            </a:pPr>
            <a:r>
              <a:rPr sz="1000" spc="-10" dirty="0">
                <a:latin typeface="Arial MT"/>
                <a:cs typeface="Arial MT"/>
              </a:rPr>
              <a:t>4120677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Arial MT"/>
                <a:cs typeface="Arial MT"/>
              </a:rPr>
              <a:t>IRVINEDALE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POLL</a:t>
            </a:r>
            <a:r>
              <a:rPr sz="900" spc="-60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LUKE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13824" y="6984987"/>
            <a:ext cx="244030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</a:t>
            </a:r>
            <a:r>
              <a:rPr sz="900" b="1" spc="6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170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K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G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</a:t>
            </a:r>
            <a:r>
              <a:rPr sz="900" b="1" spc="175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(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%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0" y="4495444"/>
            <a:ext cx="7223125" cy="2682875"/>
            <a:chOff x="0" y="4495444"/>
            <a:chExt cx="7223125" cy="2682875"/>
          </a:xfrm>
        </p:grpSpPr>
        <p:sp>
          <p:nvSpPr>
            <p:cNvPr id="34" name="object 34"/>
            <p:cNvSpPr/>
            <p:nvPr/>
          </p:nvSpPr>
          <p:spPr>
            <a:xfrm>
              <a:off x="188277" y="4501794"/>
              <a:ext cx="7028180" cy="2670175"/>
            </a:xfrm>
            <a:custGeom>
              <a:avLst/>
              <a:gdLst/>
              <a:ahLst/>
              <a:cxnLst/>
              <a:rect l="l" t="t" r="r" b="b"/>
              <a:pathLst>
                <a:path w="7028180" h="2670175">
                  <a:moveTo>
                    <a:pt x="3513963" y="2669768"/>
                  </a:moveTo>
                  <a:lnTo>
                    <a:pt x="0" y="2669768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2669768"/>
                  </a:lnTo>
                  <a:lnTo>
                    <a:pt x="3513963" y="266976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4625276"/>
              <a:ext cx="445134" cy="2493645"/>
            </a:xfrm>
            <a:custGeom>
              <a:avLst/>
              <a:gdLst/>
              <a:ahLst/>
              <a:cxnLst/>
              <a:rect l="l" t="t" r="r" b="b"/>
              <a:pathLst>
                <a:path w="445134" h="2493645">
                  <a:moveTo>
                    <a:pt x="246595" y="0"/>
                  </a:moveTo>
                  <a:lnTo>
                    <a:pt x="0" y="0"/>
                  </a:lnTo>
                  <a:lnTo>
                    <a:pt x="0" y="2493365"/>
                  </a:lnTo>
                  <a:lnTo>
                    <a:pt x="246595" y="2493365"/>
                  </a:lnTo>
                  <a:lnTo>
                    <a:pt x="246595" y="0"/>
                  </a:lnTo>
                  <a:close/>
                </a:path>
                <a:path w="445134" h="2493645">
                  <a:moveTo>
                    <a:pt x="444601" y="666813"/>
                  </a:moveTo>
                  <a:lnTo>
                    <a:pt x="251637" y="666813"/>
                  </a:lnTo>
                  <a:lnTo>
                    <a:pt x="251637" y="1552003"/>
                  </a:lnTo>
                  <a:lnTo>
                    <a:pt x="251637" y="2438463"/>
                  </a:lnTo>
                  <a:lnTo>
                    <a:pt x="444601" y="2438463"/>
                  </a:lnTo>
                  <a:lnTo>
                    <a:pt x="444601" y="1552003"/>
                  </a:lnTo>
                  <a:lnTo>
                    <a:pt x="444601" y="666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2043" y="4737221"/>
            <a:ext cx="174625" cy="2269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I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V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 L U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 O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720" y="9168420"/>
            <a:ext cx="125095" cy="68072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</a:t>
            </a:r>
            <a:r>
              <a:rPr sz="700" b="1" spc="5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00" dirty="0">
                <a:latin typeface="Arial"/>
                <a:cs typeface="Arial"/>
              </a:rPr>
              <a:t> </a:t>
            </a:r>
            <a:r>
              <a:rPr sz="700" b="1" spc="-50" dirty="0"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6839" y="9170999"/>
            <a:ext cx="4135754" cy="245745"/>
          </a:xfrm>
          <a:custGeom>
            <a:avLst/>
            <a:gdLst/>
            <a:ahLst/>
            <a:cxnLst/>
            <a:rect l="l" t="t" r="r" b="b"/>
            <a:pathLst>
              <a:path w="4135754" h="245745">
                <a:moveTo>
                  <a:pt x="4135323" y="0"/>
                </a:moveTo>
                <a:lnTo>
                  <a:pt x="0" y="0"/>
                </a:lnTo>
                <a:lnTo>
                  <a:pt x="0" y="245160"/>
                </a:lnTo>
                <a:lnTo>
                  <a:pt x="2067839" y="245160"/>
                </a:lnTo>
                <a:lnTo>
                  <a:pt x="4135323" y="245160"/>
                </a:lnTo>
                <a:lnTo>
                  <a:pt x="413532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59994" y="9173514"/>
            <a:ext cx="4143375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3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Consignor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Comments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37163" y="9167761"/>
            <a:ext cx="2537460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35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Contact</a:t>
            </a:r>
            <a:endParaRPr sz="1000">
              <a:latin typeface="Arial MT"/>
              <a:cs typeface="Arial MT"/>
            </a:endParaRPr>
          </a:p>
          <a:p>
            <a:pPr marL="22860" algn="ctr">
              <a:lnSpc>
                <a:spcPct val="100000"/>
              </a:lnSpc>
              <a:spcBef>
                <a:spcPts val="57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endParaRPr sz="9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3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POSTHAVEN</a:t>
            </a:r>
            <a:r>
              <a:rPr sz="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FARM</a:t>
            </a:r>
            <a:endParaRPr sz="80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360"/>
              </a:spcBef>
            </a:pP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</a:rPr>
              <a:t>519-846-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9320</a:t>
            </a:r>
            <a:r>
              <a:rPr sz="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ejpost@posthavenlimousin.com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865602" y="7303325"/>
            <a:ext cx="2080895" cy="243204"/>
          </a:xfrm>
          <a:custGeom>
            <a:avLst/>
            <a:gdLst/>
            <a:ahLst/>
            <a:cxnLst/>
            <a:rect l="l" t="t" r="r" b="b"/>
            <a:pathLst>
              <a:path w="2080895" h="243204">
                <a:moveTo>
                  <a:pt x="2080437" y="0"/>
                </a:moveTo>
                <a:lnTo>
                  <a:pt x="0" y="0"/>
                </a:lnTo>
                <a:lnTo>
                  <a:pt x="0" y="242989"/>
                </a:lnTo>
                <a:lnTo>
                  <a:pt x="1040396" y="242989"/>
                </a:lnTo>
                <a:lnTo>
                  <a:pt x="2080437" y="242989"/>
                </a:lnTo>
                <a:lnTo>
                  <a:pt x="208043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353694" y="7286942"/>
            <a:ext cx="6755765" cy="1689735"/>
            <a:chOff x="353694" y="7286942"/>
            <a:chExt cx="6755765" cy="1689735"/>
          </a:xfrm>
        </p:grpSpPr>
        <p:sp>
          <p:nvSpPr>
            <p:cNvPr id="43" name="object 43"/>
            <p:cNvSpPr/>
            <p:nvPr/>
          </p:nvSpPr>
          <p:spPr>
            <a:xfrm>
              <a:off x="5201996" y="7303325"/>
              <a:ext cx="1897380" cy="243204"/>
            </a:xfrm>
            <a:custGeom>
              <a:avLst/>
              <a:gdLst/>
              <a:ahLst/>
              <a:cxnLst/>
              <a:rect l="l" t="t" r="r" b="b"/>
              <a:pathLst>
                <a:path w="1897379" h="243204">
                  <a:moveTo>
                    <a:pt x="1896846" y="0"/>
                  </a:moveTo>
                  <a:lnTo>
                    <a:pt x="0" y="0"/>
                  </a:lnTo>
                  <a:lnTo>
                    <a:pt x="0" y="242989"/>
                  </a:lnTo>
                  <a:lnTo>
                    <a:pt x="948601" y="242989"/>
                  </a:lnTo>
                  <a:lnTo>
                    <a:pt x="1896846" y="242989"/>
                  </a:lnTo>
                  <a:lnTo>
                    <a:pt x="189684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00076" y="7547038"/>
              <a:ext cx="7620" cy="1397000"/>
            </a:xfrm>
            <a:custGeom>
              <a:avLst/>
              <a:gdLst/>
              <a:ahLst/>
              <a:cxnLst/>
              <a:rect l="l" t="t" r="r" b="b"/>
              <a:pathLst>
                <a:path w="7620" h="1397000">
                  <a:moveTo>
                    <a:pt x="0" y="0"/>
                  </a:moveTo>
                  <a:lnTo>
                    <a:pt x="7569" y="1396796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56400" y="7300798"/>
              <a:ext cx="2236470" cy="246379"/>
            </a:xfrm>
            <a:custGeom>
              <a:avLst/>
              <a:gdLst/>
              <a:ahLst/>
              <a:cxnLst/>
              <a:rect l="l" t="t" r="r" b="b"/>
              <a:pathLst>
                <a:path w="2236470" h="246379">
                  <a:moveTo>
                    <a:pt x="2236317" y="0"/>
                  </a:moveTo>
                  <a:lnTo>
                    <a:pt x="2236317" y="0"/>
                  </a:lnTo>
                  <a:lnTo>
                    <a:pt x="0" y="0"/>
                  </a:lnTo>
                  <a:lnTo>
                    <a:pt x="0" y="245884"/>
                  </a:lnTo>
                  <a:lnTo>
                    <a:pt x="383044" y="245884"/>
                  </a:lnTo>
                  <a:lnTo>
                    <a:pt x="765721" y="245884"/>
                  </a:lnTo>
                  <a:lnTo>
                    <a:pt x="765721" y="244436"/>
                  </a:lnTo>
                  <a:lnTo>
                    <a:pt x="2236317" y="244436"/>
                  </a:lnTo>
                  <a:lnTo>
                    <a:pt x="2236317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59994" y="7293241"/>
              <a:ext cx="6743700" cy="1677035"/>
            </a:xfrm>
            <a:custGeom>
              <a:avLst/>
              <a:gdLst/>
              <a:ahLst/>
              <a:cxnLst/>
              <a:rect l="l" t="t" r="r" b="b"/>
              <a:pathLst>
                <a:path w="6743700" h="1677034">
                  <a:moveTo>
                    <a:pt x="1116368" y="1676514"/>
                  </a:moveTo>
                  <a:lnTo>
                    <a:pt x="0" y="1676514"/>
                  </a:lnTo>
                  <a:lnTo>
                    <a:pt x="0" y="0"/>
                  </a:lnTo>
                  <a:lnTo>
                    <a:pt x="2232723" y="0"/>
                  </a:lnTo>
                  <a:lnTo>
                    <a:pt x="2232723" y="1676514"/>
                  </a:lnTo>
                  <a:lnTo>
                    <a:pt x="1116368" y="1676514"/>
                  </a:lnTo>
                  <a:close/>
                </a:path>
                <a:path w="6743700" h="1677034">
                  <a:moveTo>
                    <a:pt x="5789523" y="1650961"/>
                  </a:moveTo>
                  <a:lnTo>
                    <a:pt x="4835525" y="1650961"/>
                  </a:lnTo>
                  <a:lnTo>
                    <a:pt x="4835525" y="11874"/>
                  </a:lnTo>
                  <a:lnTo>
                    <a:pt x="6743166" y="11874"/>
                  </a:lnTo>
                  <a:lnTo>
                    <a:pt x="6743166" y="1650961"/>
                  </a:lnTo>
                  <a:lnTo>
                    <a:pt x="5789523" y="1650961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312422" y="7336701"/>
            <a:ext cx="1399540" cy="155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Physical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Evaluation</a:t>
            </a:r>
            <a:endParaRPr sz="1000">
              <a:latin typeface="Arial MT"/>
              <a:cs typeface="Arial MT"/>
            </a:endParaRPr>
          </a:p>
          <a:p>
            <a:pPr marL="43815" algn="just">
              <a:lnSpc>
                <a:spcPct val="100000"/>
              </a:lnSpc>
              <a:spcBef>
                <a:spcPts val="1070"/>
              </a:spcBef>
            </a:pPr>
            <a:r>
              <a:rPr sz="700" spc="-10" dirty="0">
                <a:latin typeface="Arial MT"/>
                <a:cs typeface="Arial MT"/>
              </a:rPr>
              <a:t>Weight </a:t>
            </a:r>
            <a:r>
              <a:rPr sz="700" dirty="0">
                <a:latin typeface="Arial MT"/>
                <a:cs typeface="Arial MT"/>
              </a:rPr>
              <a:t>/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Day</a:t>
            </a:r>
            <a:r>
              <a:rPr sz="700" spc="-10" dirty="0">
                <a:latin typeface="Arial MT"/>
                <a:cs typeface="Arial MT"/>
              </a:rPr>
              <a:t> of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Age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  <a:p>
            <a:pPr marL="281940" algn="just">
              <a:lnSpc>
                <a:spcPct val="100000"/>
              </a:lnSpc>
              <a:spcBef>
                <a:spcPts val="730"/>
              </a:spcBef>
            </a:pPr>
            <a:r>
              <a:rPr sz="900" dirty="0">
                <a:latin typeface="Arial MT"/>
                <a:cs typeface="Arial MT"/>
              </a:rPr>
              <a:t>Hip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 </a:t>
            </a:r>
            <a:r>
              <a:rPr sz="800" spc="-20" dirty="0">
                <a:latin typeface="Arial MT"/>
                <a:cs typeface="Arial MT"/>
              </a:rPr>
              <a:t>(in)</a:t>
            </a:r>
            <a:endParaRPr sz="800">
              <a:latin typeface="Arial MT"/>
              <a:cs typeface="Arial MT"/>
            </a:endParaRPr>
          </a:p>
          <a:p>
            <a:pPr marL="207010" marR="379730" indent="466725" algn="just">
              <a:lnSpc>
                <a:spcPct val="167600"/>
              </a:lnSpc>
              <a:spcBef>
                <a:spcPts val="30"/>
              </a:spcBef>
            </a:pPr>
            <a:r>
              <a:rPr sz="900" spc="-10" dirty="0">
                <a:latin typeface="Arial MT"/>
                <a:cs typeface="Arial MT"/>
              </a:rPr>
              <a:t>Frame </a:t>
            </a: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(cm) </a:t>
            </a:r>
            <a:r>
              <a:rPr sz="800" dirty="0">
                <a:latin typeface="Arial MT"/>
                <a:cs typeface="Arial MT"/>
              </a:rPr>
              <a:t>Adj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365d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</a:t>
            </a:r>
            <a:r>
              <a:rPr sz="800" spc="-20" dirty="0">
                <a:latin typeface="Arial MT"/>
                <a:cs typeface="Arial MT"/>
              </a:rPr>
              <a:t> (cm)</a:t>
            </a:r>
            <a:endParaRPr sz="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800" dirty="0">
                <a:latin typeface="Arial MT"/>
                <a:cs typeface="Arial MT"/>
              </a:rPr>
              <a:t>Breeding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Soundness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558543"/>
              </p:ext>
            </p:extLst>
          </p:nvPr>
        </p:nvGraphicFramePr>
        <p:xfrm>
          <a:off x="478726" y="7294676"/>
          <a:ext cx="4452617" cy="1673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Weight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ADG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Ultrasound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ADADAD"/>
                      </a:solidFill>
                      <a:prstDash val="solid"/>
                    </a:lnL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Birth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84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3875" marR="120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Fat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Weaning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610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20" dirty="0">
                          <a:latin typeface="Arial MT"/>
                          <a:cs typeface="Arial MT"/>
                        </a:rPr>
                        <a:t>2.66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5285" marR="120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-30" baseline="30864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WWT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616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20" dirty="0">
                          <a:latin typeface="Arial MT"/>
                          <a:cs typeface="Arial MT"/>
                        </a:rPr>
                        <a:t>2.66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1135" marR="120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-30" baseline="30864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SOT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800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9285" marR="120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CA" sz="900" spc="-25" dirty="0">
                          <a:latin typeface="Arial MT"/>
                          <a:cs typeface="Arial MT"/>
                        </a:rPr>
                        <a:t>28D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900" dirty="0">
                          <a:latin typeface="Times New Roman"/>
                          <a:cs typeface="Times New Roman"/>
                        </a:rPr>
                        <a:t>874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900" dirty="0">
                          <a:latin typeface="Times New Roman"/>
                          <a:cs typeface="Times New Roman"/>
                        </a:rPr>
                        <a:t>2.64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 marR="120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Marbling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YWT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Grade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9" name="object 49"/>
          <p:cNvGrpSpPr/>
          <p:nvPr/>
        </p:nvGrpSpPr>
        <p:grpSpPr>
          <a:xfrm>
            <a:off x="5841707" y="33489"/>
            <a:ext cx="669290" cy="407034"/>
            <a:chOff x="5841707" y="33489"/>
            <a:chExt cx="669290" cy="407034"/>
          </a:xfrm>
        </p:grpSpPr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804" y="33489"/>
              <a:ext cx="494258" cy="26819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1707" y="277926"/>
              <a:ext cx="668870" cy="161988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371157" y="6148794"/>
            <a:ext cx="180340" cy="548640"/>
            <a:chOff x="371157" y="6148794"/>
            <a:chExt cx="180340" cy="548640"/>
          </a:xfrm>
        </p:grpSpPr>
        <p:sp>
          <p:nvSpPr>
            <p:cNvPr id="53" name="object 53"/>
            <p:cNvSpPr/>
            <p:nvPr/>
          </p:nvSpPr>
          <p:spPr>
            <a:xfrm>
              <a:off x="490321" y="6151321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1157" y="614879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29844" y="615240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90321" y="633276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1157" y="633023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9844" y="633384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0321" y="65163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71157" y="651419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9844" y="65174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367195" y="4702683"/>
            <a:ext cx="195580" cy="1264285"/>
            <a:chOff x="367195" y="4702683"/>
            <a:chExt cx="195580" cy="1264285"/>
          </a:xfrm>
        </p:grpSpPr>
        <p:sp>
          <p:nvSpPr>
            <p:cNvPr id="63" name="object 63"/>
            <p:cNvSpPr/>
            <p:nvPr/>
          </p:nvSpPr>
          <p:spPr>
            <a:xfrm>
              <a:off x="490321" y="56055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71157" y="56030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29844" y="56066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0321" y="578628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71157" y="57837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29844" y="578699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67195" y="5250243"/>
              <a:ext cx="189230" cy="352425"/>
            </a:xfrm>
            <a:custGeom>
              <a:avLst/>
              <a:gdLst/>
              <a:ahLst/>
              <a:cxnLst/>
              <a:rect l="l" t="t" r="r" b="b"/>
              <a:pathLst>
                <a:path w="189229" h="352425">
                  <a:moveTo>
                    <a:pt x="188645" y="0"/>
                  </a:moveTo>
                  <a:lnTo>
                    <a:pt x="0" y="0"/>
                  </a:lnTo>
                  <a:lnTo>
                    <a:pt x="0" y="172440"/>
                  </a:lnTo>
                  <a:lnTo>
                    <a:pt x="0" y="179641"/>
                  </a:lnTo>
                  <a:lnTo>
                    <a:pt x="0" y="352082"/>
                  </a:lnTo>
                  <a:lnTo>
                    <a:pt x="94322" y="352082"/>
                  </a:lnTo>
                  <a:lnTo>
                    <a:pt x="188645" y="352082"/>
                  </a:lnTo>
                  <a:lnTo>
                    <a:pt x="188645" y="179641"/>
                  </a:lnTo>
                  <a:lnTo>
                    <a:pt x="188645" y="172440"/>
                  </a:lnTo>
                  <a:lnTo>
                    <a:pt x="1886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90321" y="48927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71157" y="48902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844" y="48938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0321" y="507492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1157" y="507240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607" y="179628"/>
                  </a:lnTo>
                  <a:lnTo>
                    <a:pt x="60845" y="179628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9844" y="507564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70446" y="4702683"/>
              <a:ext cx="90170" cy="179705"/>
            </a:xfrm>
            <a:custGeom>
              <a:avLst/>
              <a:gdLst/>
              <a:ahLst/>
              <a:cxnLst/>
              <a:rect l="l" t="t" r="r" b="b"/>
              <a:pathLst>
                <a:path w="90170" h="179704">
                  <a:moveTo>
                    <a:pt x="89636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44996" y="179641"/>
                  </a:lnTo>
                  <a:lnTo>
                    <a:pt x="89636" y="179641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60794" y="4702683"/>
              <a:ext cx="101600" cy="201930"/>
            </a:xfrm>
            <a:custGeom>
              <a:avLst/>
              <a:gdLst/>
              <a:ahLst/>
              <a:cxnLst/>
              <a:rect l="l" t="t" r="r" b="b"/>
              <a:pathLst>
                <a:path w="101600" h="201929">
                  <a:moveTo>
                    <a:pt x="101523" y="0"/>
                  </a:moveTo>
                  <a:lnTo>
                    <a:pt x="0" y="0"/>
                  </a:lnTo>
                  <a:lnTo>
                    <a:pt x="0" y="201599"/>
                  </a:lnTo>
                  <a:lnTo>
                    <a:pt x="50761" y="201599"/>
                  </a:lnTo>
                  <a:lnTo>
                    <a:pt x="101523" y="201599"/>
                  </a:lnTo>
                  <a:lnTo>
                    <a:pt x="10152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8" name="object 78"/>
          <p:cNvGraphicFramePr>
            <a:graphicFrameLocks noGrp="1"/>
          </p:cNvGraphicFramePr>
          <p:nvPr/>
        </p:nvGraphicFramePr>
        <p:xfrm>
          <a:off x="356037" y="4695837"/>
          <a:ext cx="1743075" cy="216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28575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5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85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3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850" spc="3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900" spc="3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217170" marR="15875" indent="875030" algn="r">
                        <a:lnSpc>
                          <a:spcPct val="1324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Milk</a:t>
                      </a:r>
                      <a:r>
                        <a:rPr sz="900" spc="2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spc="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Post-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Yearling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2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Fat</a:t>
                      </a:r>
                      <a:r>
                        <a:rPr sz="900" spc="23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778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1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7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1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44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r>
                        <a:rPr sz="675" spc="-89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43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Scrotal</a:t>
                      </a:r>
                      <a:r>
                        <a:rPr sz="85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Circumference</a:t>
                      </a:r>
                      <a:r>
                        <a:rPr sz="85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(cm)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  <a:solidFill>
                      <a:srgbClr val="596F4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9" name="object 79"/>
          <p:cNvSpPr txBox="1"/>
          <p:nvPr/>
        </p:nvSpPr>
        <p:spPr>
          <a:xfrm>
            <a:off x="388696" y="6937819"/>
            <a:ext cx="820419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i="1" dirty="0">
                <a:solidFill>
                  <a:srgbClr val="161616"/>
                </a:solidFill>
                <a:latin typeface="Arial"/>
                <a:cs typeface="Arial"/>
              </a:rPr>
              <a:t>Last</a:t>
            </a:r>
            <a:r>
              <a:rPr sz="850" b="1" i="1" spc="21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b="1" i="1" spc="-10" dirty="0">
                <a:solidFill>
                  <a:srgbClr val="161616"/>
                </a:solidFill>
                <a:latin typeface="Arial"/>
                <a:cs typeface="Arial"/>
              </a:rPr>
              <a:t>Updated:</a:t>
            </a:r>
            <a:endParaRPr sz="850">
              <a:latin typeface="Arial"/>
              <a:cs typeface="Arial"/>
            </a:endParaRPr>
          </a:p>
        </p:txBody>
      </p:sp>
      <p:pic>
        <p:nvPicPr>
          <p:cNvPr id="80" name="object 8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3041" y="4732197"/>
            <a:ext cx="1485722" cy="2133358"/>
          </a:xfrm>
          <a:prstGeom prst="rect">
            <a:avLst/>
          </a:prstGeom>
        </p:spPr>
      </p:pic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363956" y="4501794"/>
          <a:ext cx="6753223" cy="2494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6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ts val="1355"/>
                        </a:lnSpc>
                        <a:spcBef>
                          <a:spcPts val="13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EPD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6510" marB="0"/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ts val="1380"/>
                        </a:lnSpc>
                        <a:spcBef>
                          <a:spcPts val="100"/>
                        </a:spcBef>
                      </a:pPr>
                      <a:r>
                        <a:rPr sz="1200" b="1" spc="-25" dirty="0">
                          <a:latin typeface="Arial"/>
                          <a:cs typeface="Arial"/>
                        </a:rPr>
                        <a:t>ABC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9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5270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9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C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ts val="955"/>
                        </a:lnSpc>
                        <a:spcBef>
                          <a:spcPts val="415"/>
                        </a:spcBef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60" dirty="0">
                          <a:latin typeface="Arial MT"/>
                          <a:cs typeface="Arial MT"/>
                        </a:rPr>
                        <a:t>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2705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944"/>
                        </a:lnSpc>
                        <a:spcBef>
                          <a:spcPts val="425"/>
                        </a:spcBef>
                      </a:pPr>
                      <a:r>
                        <a:rPr sz="800" spc="-50" dirty="0">
                          <a:latin typeface="Arial MT"/>
                          <a:cs typeface="Arial MT"/>
                        </a:rPr>
                        <a:t>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3975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955"/>
                        </a:lnSpc>
                        <a:spcBef>
                          <a:spcPts val="41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20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27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0.2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746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2.3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49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74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60" dirty="0">
                          <a:latin typeface="Arial MT"/>
                          <a:cs typeface="Arial MT"/>
                        </a:rPr>
                        <a:t>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26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1115" marB="0"/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34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111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60" dirty="0">
                          <a:latin typeface="Arial MT"/>
                          <a:cs typeface="Arial MT"/>
                        </a:rPr>
                        <a:t>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413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-50" dirty="0">
                          <a:latin typeface="Arial MT"/>
                          <a:cs typeface="Arial MT"/>
                        </a:rPr>
                        <a:t>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0.6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60" dirty="0">
                          <a:latin typeface="Arial MT"/>
                          <a:cs typeface="Arial MT"/>
                        </a:rPr>
                        <a:t>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60" dirty="0">
                          <a:latin typeface="Arial MT"/>
                          <a:cs typeface="Arial MT"/>
                        </a:rPr>
                        <a:t>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17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spc="-50" dirty="0">
                          <a:latin typeface="Arial MT"/>
                          <a:cs typeface="Arial MT"/>
                        </a:rPr>
                        <a:t>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857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15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50" dirty="0">
                          <a:latin typeface="Arial MT"/>
                          <a:cs typeface="Arial MT"/>
                        </a:rPr>
                        <a:t>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22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22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27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0.22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0.65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885"/>
                        </a:lnSpc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0.19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ts val="894"/>
                        </a:lnSpc>
                      </a:pPr>
                      <a:r>
                        <a:rPr sz="800" spc="-20" dirty="0">
                          <a:latin typeface="Arial MT"/>
                          <a:cs typeface="Arial MT"/>
                        </a:rPr>
                        <a:t>0.27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894"/>
                        </a:lnSpc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885"/>
                        </a:lnSpc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0.03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885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0.14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885"/>
                        </a:lnSpc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885"/>
                        </a:lnSpc>
                      </a:pPr>
                      <a:r>
                        <a:rPr sz="80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0.14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ctr">
                        <a:lnSpc>
                          <a:spcPts val="890"/>
                        </a:lnSpc>
                      </a:pPr>
                      <a:r>
                        <a:rPr sz="80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0.73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 algn="ctr">
                        <a:lnSpc>
                          <a:spcPts val="890"/>
                        </a:lnSpc>
                      </a:pPr>
                      <a:r>
                        <a:rPr sz="800" spc="-25" dirty="0">
                          <a:latin typeface="Arial MT"/>
                          <a:cs typeface="Arial MT"/>
                        </a:rPr>
                        <a:t>PE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ts val="805"/>
                        </a:lnSpc>
                      </a:pP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700" spc="1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700" spc="1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F</a:t>
                      </a:r>
                      <a:r>
                        <a:rPr sz="700" spc="9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700" spc="1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700" spc="1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700" spc="1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700" spc="1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38530">
                        <a:lnSpc>
                          <a:spcPts val="775"/>
                        </a:lnSpc>
                      </a:pP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S</a:t>
                      </a:r>
                      <a:r>
                        <a:rPr sz="700" spc="1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700" spc="1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sz="700" spc="1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700" spc="1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700" spc="1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700" spc="1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700" spc="1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700" spc="-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pSp>
        <p:nvGrpSpPr>
          <p:cNvPr id="82" name="object 82"/>
          <p:cNvGrpSpPr/>
          <p:nvPr/>
        </p:nvGrpSpPr>
        <p:grpSpPr>
          <a:xfrm>
            <a:off x="1328216" y="4533302"/>
            <a:ext cx="128905" cy="136525"/>
            <a:chOff x="1328216" y="4533302"/>
            <a:chExt cx="128905" cy="136525"/>
          </a:xfrm>
        </p:grpSpPr>
        <p:sp>
          <p:nvSpPr>
            <p:cNvPr id="83" name="object 83"/>
            <p:cNvSpPr/>
            <p:nvPr/>
          </p:nvSpPr>
          <p:spPr>
            <a:xfrm>
              <a:off x="1334516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34516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666177" y="4533302"/>
            <a:ext cx="128905" cy="136525"/>
            <a:chOff x="666177" y="4533302"/>
            <a:chExt cx="128905" cy="136525"/>
          </a:xfrm>
        </p:grpSpPr>
        <p:sp>
          <p:nvSpPr>
            <p:cNvPr id="86" name="object 86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6636854" y="512902"/>
            <a:ext cx="1879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50" dirty="0"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22402" y="95034"/>
            <a:ext cx="3594735" cy="2981960"/>
            <a:chOff x="122402" y="95034"/>
            <a:chExt cx="3594735" cy="2981960"/>
          </a:xfrm>
        </p:grpSpPr>
        <p:pic>
          <p:nvPicPr>
            <p:cNvPr id="90" name="object 9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762" y="771842"/>
              <a:ext cx="3557879" cy="230471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2402" y="95034"/>
              <a:ext cx="968400" cy="534962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230758" y="2762999"/>
              <a:ext cx="3427095" cy="264160"/>
            </a:xfrm>
            <a:custGeom>
              <a:avLst/>
              <a:gdLst/>
              <a:ahLst/>
              <a:cxnLst/>
              <a:rect l="l" t="t" r="r" b="b"/>
              <a:pathLst>
                <a:path w="3427095" h="264160">
                  <a:moveTo>
                    <a:pt x="3426485" y="0"/>
                  </a:moveTo>
                  <a:lnTo>
                    <a:pt x="0" y="0"/>
                  </a:lnTo>
                  <a:lnTo>
                    <a:pt x="0" y="263880"/>
                  </a:lnTo>
                  <a:lnTo>
                    <a:pt x="1713242" y="263880"/>
                  </a:lnTo>
                  <a:lnTo>
                    <a:pt x="3426485" y="263880"/>
                  </a:lnTo>
                  <a:lnTo>
                    <a:pt x="3426485" y="0"/>
                  </a:lnTo>
                  <a:close/>
                </a:path>
              </a:pathLst>
            </a:custGeom>
            <a:solidFill>
              <a:srgbClr val="FFFFFF">
                <a:alpha val="56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723861" y="2771177"/>
            <a:ext cx="24390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POSTHAVEN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NORTH-</a:t>
            </a:r>
            <a:r>
              <a:rPr sz="1400" b="1" spc="-20" dirty="0">
                <a:latin typeface="Arial"/>
                <a:cs typeface="Arial"/>
              </a:rPr>
              <a:t>STAR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94" name="object 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21723" y="2330593"/>
            <a:ext cx="1071360" cy="154584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21723" y="2623633"/>
            <a:ext cx="1071360" cy="154584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48286" y="2862719"/>
            <a:ext cx="1211402" cy="229323"/>
          </a:xfrm>
          <a:prstGeom prst="rect">
            <a:avLst/>
          </a:prstGeom>
        </p:spPr>
      </p:pic>
      <p:sp>
        <p:nvSpPr>
          <p:cNvPr id="97" name="object 97"/>
          <p:cNvSpPr txBox="1"/>
          <p:nvPr/>
        </p:nvSpPr>
        <p:spPr>
          <a:xfrm>
            <a:off x="2100503" y="3216585"/>
            <a:ext cx="1040765" cy="34734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60"/>
              </a:spcBef>
            </a:pPr>
            <a:r>
              <a:rPr sz="900" spc="-10" dirty="0">
                <a:latin typeface="Arial MT"/>
                <a:cs typeface="Arial MT"/>
              </a:rPr>
              <a:t>NFM1932399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800" dirty="0">
                <a:latin typeface="Arial MT"/>
                <a:cs typeface="Arial MT"/>
              </a:rPr>
              <a:t>CF JIM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DANDIE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216U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100503" y="3969479"/>
            <a:ext cx="1465580" cy="3930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550"/>
              </a:spcBef>
            </a:pPr>
            <a:r>
              <a:rPr sz="900" spc="-10" dirty="0">
                <a:latin typeface="Arial MT"/>
                <a:cs typeface="Arial MT"/>
              </a:rPr>
              <a:t>4105587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800" dirty="0">
                <a:latin typeface="Arial MT"/>
                <a:cs typeface="Arial MT"/>
              </a:rPr>
              <a:t>IRVINEDALE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POLL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HARMONY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104614" y="3511920"/>
            <a:ext cx="1076960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272415" indent="183515">
              <a:lnSpc>
                <a:spcPct val="106500"/>
              </a:lnSpc>
              <a:spcBef>
                <a:spcPts val="100"/>
              </a:spcBef>
            </a:pP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D</a:t>
            </a:r>
            <a:r>
              <a:rPr sz="1000" spc="10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A</a:t>
            </a:r>
            <a:r>
              <a:rPr sz="1000" spc="5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FF0BB2"/>
                </a:solidFill>
                <a:latin typeface="Arial MT"/>
                <a:cs typeface="Arial MT"/>
              </a:rPr>
              <a:t>M </a:t>
            </a:r>
            <a:r>
              <a:rPr sz="1000" spc="-10" dirty="0">
                <a:latin typeface="Arial MT"/>
                <a:cs typeface="Arial MT"/>
              </a:rPr>
              <a:t>CFF4107687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00" spc="-10" dirty="0">
                <a:latin typeface="Arial MT"/>
                <a:cs typeface="Arial MT"/>
              </a:rPr>
              <a:t>POSTHAVEN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HOPE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636424" y="3187699"/>
            <a:ext cx="957580" cy="38100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335" marR="221615">
              <a:lnSpc>
                <a:spcPts val="969"/>
              </a:lnSpc>
              <a:spcBef>
                <a:spcPts val="225"/>
              </a:spcBef>
            </a:pPr>
            <a:r>
              <a:rPr sz="900" spc="-10" dirty="0">
                <a:latin typeface="Arial MT"/>
                <a:cs typeface="Arial MT"/>
              </a:rPr>
              <a:t>AUSLM22106 2721390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ts val="735"/>
              </a:lnSpc>
            </a:pPr>
            <a:r>
              <a:rPr sz="800" dirty="0">
                <a:latin typeface="Arial MT"/>
                <a:cs typeface="Arial MT"/>
              </a:rPr>
              <a:t>ELITE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LACETTE</a:t>
            </a:r>
            <a:r>
              <a:rPr sz="800" spc="-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ET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642533" y="3985843"/>
            <a:ext cx="1200785" cy="3600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15"/>
              </a:spcBef>
            </a:pPr>
            <a:r>
              <a:rPr sz="900" spc="-10" dirty="0">
                <a:latin typeface="Arial MT"/>
                <a:cs typeface="Arial MT"/>
              </a:rPr>
              <a:t>CFF0215484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spc="-10" dirty="0">
                <a:latin typeface="Arial MT"/>
                <a:cs typeface="Arial MT"/>
              </a:rPr>
              <a:t>POSTHAVEN</a:t>
            </a:r>
            <a:r>
              <a:rPr sz="800" spc="1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P</a:t>
            </a:r>
            <a:r>
              <a:rPr sz="800" spc="-6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AUTUMN</a:t>
            </a:r>
            <a:endParaRPr sz="800">
              <a:latin typeface="Arial MT"/>
              <a:cs typeface="Arial MT"/>
            </a:endParaRPr>
          </a:p>
        </p:txBody>
      </p:sp>
      <p:pic>
        <p:nvPicPr>
          <p:cNvPr id="102" name="object 10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56624" y="4529518"/>
            <a:ext cx="3003241" cy="2319121"/>
          </a:xfrm>
          <a:prstGeom prst="rect">
            <a:avLst/>
          </a:prstGeom>
        </p:spPr>
      </p:pic>
      <p:sp>
        <p:nvSpPr>
          <p:cNvPr id="103" name="object 103"/>
          <p:cNvSpPr txBox="1"/>
          <p:nvPr/>
        </p:nvSpPr>
        <p:spPr>
          <a:xfrm>
            <a:off x="1379054" y="6918744"/>
            <a:ext cx="68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16-Feb-</a:t>
            </a:r>
            <a:r>
              <a:rPr sz="900" spc="-20" dirty="0">
                <a:latin typeface="Arial MT"/>
                <a:cs typeface="Arial MT"/>
              </a:rPr>
              <a:t>2026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944" y="5295"/>
            <a:ext cx="343916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831215" algn="l"/>
              </a:tabLst>
            </a:pPr>
            <a:r>
              <a:rPr lang="en-CA" sz="2000" b="1" spc="-20" dirty="0">
                <a:solidFill>
                  <a:srgbClr val="FFFFFF"/>
                </a:solidFill>
                <a:latin typeface="Arial"/>
                <a:cs typeface="Arial"/>
              </a:rPr>
              <a:t>28D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100" dirty="0"/>
              <a:t> </a:t>
            </a:r>
            <a:r>
              <a:rPr spc="-25" dirty="0"/>
              <a:t>G2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180" y="337578"/>
            <a:ext cx="4147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5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6</a:t>
            </a:r>
            <a:r>
              <a:rPr sz="1400" spc="11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4257" y="800188"/>
            <a:ext cx="2087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B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 O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32755" y="1002601"/>
            <a:ext cx="733425" cy="982344"/>
            <a:chOff x="5432755" y="1002601"/>
            <a:chExt cx="733425" cy="982344"/>
          </a:xfrm>
        </p:grpSpPr>
        <p:sp>
          <p:nvSpPr>
            <p:cNvPr id="6" name="object 6"/>
            <p:cNvSpPr/>
            <p:nvPr/>
          </p:nvSpPr>
          <p:spPr>
            <a:xfrm>
              <a:off x="5432755" y="1002601"/>
              <a:ext cx="733425" cy="727710"/>
            </a:xfrm>
            <a:custGeom>
              <a:avLst/>
              <a:gdLst/>
              <a:ahLst/>
              <a:cxnLst/>
              <a:rect l="l" t="t" r="r" b="b"/>
              <a:pathLst>
                <a:path w="733425" h="727710">
                  <a:moveTo>
                    <a:pt x="732243" y="0"/>
                  </a:moveTo>
                  <a:lnTo>
                    <a:pt x="0" y="0"/>
                  </a:lnTo>
                  <a:lnTo>
                    <a:pt x="0" y="242633"/>
                  </a:lnTo>
                  <a:lnTo>
                    <a:pt x="366128" y="242633"/>
                  </a:lnTo>
                  <a:lnTo>
                    <a:pt x="732243" y="242633"/>
                  </a:lnTo>
                  <a:lnTo>
                    <a:pt x="732243" y="0"/>
                  </a:lnTo>
                  <a:close/>
                </a:path>
                <a:path w="733425" h="727710">
                  <a:moveTo>
                    <a:pt x="733323" y="484555"/>
                  </a:moveTo>
                  <a:lnTo>
                    <a:pt x="732243" y="484555"/>
                  </a:lnTo>
                  <a:lnTo>
                    <a:pt x="732243" y="243357"/>
                  </a:lnTo>
                  <a:lnTo>
                    <a:pt x="3238" y="243357"/>
                  </a:lnTo>
                  <a:lnTo>
                    <a:pt x="3238" y="484555"/>
                  </a:lnTo>
                  <a:lnTo>
                    <a:pt x="1079" y="484555"/>
                  </a:lnTo>
                  <a:lnTo>
                    <a:pt x="1079" y="727202"/>
                  </a:lnTo>
                  <a:lnTo>
                    <a:pt x="367207" y="727202"/>
                  </a:lnTo>
                  <a:lnTo>
                    <a:pt x="733323" y="727202"/>
                  </a:lnTo>
                  <a:lnTo>
                    <a:pt x="733323" y="484555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3479" y="1735201"/>
              <a:ext cx="732155" cy="249554"/>
            </a:xfrm>
            <a:custGeom>
              <a:avLst/>
              <a:gdLst/>
              <a:ahLst/>
              <a:cxnLst/>
              <a:rect l="l" t="t" r="r" b="b"/>
              <a:pathLst>
                <a:path w="732154" h="249555">
                  <a:moveTo>
                    <a:pt x="731875" y="0"/>
                  </a:moveTo>
                  <a:lnTo>
                    <a:pt x="0" y="0"/>
                  </a:lnTo>
                  <a:lnTo>
                    <a:pt x="0" y="249478"/>
                  </a:lnTo>
                  <a:lnTo>
                    <a:pt x="366115" y="249478"/>
                  </a:lnTo>
                  <a:lnTo>
                    <a:pt x="731875" y="249478"/>
                  </a:lnTo>
                  <a:lnTo>
                    <a:pt x="731875" y="0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840480" y="1003324"/>
            <a:ext cx="665480" cy="975994"/>
          </a:xfrm>
          <a:custGeom>
            <a:avLst/>
            <a:gdLst/>
            <a:ahLst/>
            <a:cxnLst/>
            <a:rect l="l" t="t" r="r" b="b"/>
            <a:pathLst>
              <a:path w="665479" h="975994">
                <a:moveTo>
                  <a:pt x="660234" y="733310"/>
                </a:moveTo>
                <a:lnTo>
                  <a:pt x="0" y="733310"/>
                </a:lnTo>
                <a:lnTo>
                  <a:pt x="0" y="975956"/>
                </a:lnTo>
                <a:lnTo>
                  <a:pt x="330123" y="975956"/>
                </a:lnTo>
                <a:lnTo>
                  <a:pt x="660234" y="975956"/>
                </a:lnTo>
                <a:lnTo>
                  <a:pt x="660234" y="733310"/>
                </a:lnTo>
                <a:close/>
              </a:path>
              <a:path w="665479" h="975994">
                <a:moveTo>
                  <a:pt x="662038" y="0"/>
                </a:moveTo>
                <a:lnTo>
                  <a:pt x="1079" y="0"/>
                </a:lnTo>
                <a:lnTo>
                  <a:pt x="1079" y="242633"/>
                </a:lnTo>
                <a:lnTo>
                  <a:pt x="331558" y="242633"/>
                </a:lnTo>
                <a:lnTo>
                  <a:pt x="662038" y="242633"/>
                </a:lnTo>
                <a:lnTo>
                  <a:pt x="662038" y="0"/>
                </a:lnTo>
                <a:close/>
              </a:path>
              <a:path w="665479" h="975994">
                <a:moveTo>
                  <a:pt x="665276" y="245872"/>
                </a:moveTo>
                <a:lnTo>
                  <a:pt x="1803" y="245872"/>
                </a:lnTo>
                <a:lnTo>
                  <a:pt x="1803" y="484555"/>
                </a:lnTo>
                <a:lnTo>
                  <a:pt x="355" y="484555"/>
                </a:lnTo>
                <a:lnTo>
                  <a:pt x="355" y="727189"/>
                </a:lnTo>
                <a:lnTo>
                  <a:pt x="331558" y="727189"/>
                </a:lnTo>
                <a:lnTo>
                  <a:pt x="662393" y="727189"/>
                </a:lnTo>
                <a:lnTo>
                  <a:pt x="662393" y="488518"/>
                </a:lnTo>
                <a:lnTo>
                  <a:pt x="665276" y="488518"/>
                </a:lnTo>
                <a:lnTo>
                  <a:pt x="665276" y="245872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35259" y="991983"/>
          <a:ext cx="3375024" cy="99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Tattoo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PEJ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2N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Breed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889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Limousin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Birthdate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12-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May-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2025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Reg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CPM4129364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Colour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Horns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Single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 Ease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Unassisted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837863" y="2076386"/>
            <a:ext cx="25882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G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40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47681" y="2273045"/>
            <a:ext cx="2078355" cy="839469"/>
            <a:chOff x="3847681" y="2273045"/>
            <a:chExt cx="2078355" cy="839469"/>
          </a:xfrm>
        </p:grpSpPr>
        <p:sp>
          <p:nvSpPr>
            <p:cNvPr id="12" name="object 12"/>
            <p:cNvSpPr/>
            <p:nvPr/>
          </p:nvSpPr>
          <p:spPr>
            <a:xfrm>
              <a:off x="5051158" y="2280602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72"/>
                  </a:lnTo>
                  <a:lnTo>
                    <a:pt x="437400" y="272872"/>
                  </a:lnTo>
                  <a:lnTo>
                    <a:pt x="874801" y="272872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1158" y="2557437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1158" y="2835719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7681" y="2273045"/>
              <a:ext cx="1203325" cy="839469"/>
            </a:xfrm>
            <a:custGeom>
              <a:avLst/>
              <a:gdLst/>
              <a:ahLst/>
              <a:cxnLst/>
              <a:rect l="l" t="t" r="r" b="b"/>
              <a:pathLst>
                <a:path w="1203325" h="839469">
                  <a:moveTo>
                    <a:pt x="1202753" y="0"/>
                  </a:moveTo>
                  <a:lnTo>
                    <a:pt x="0" y="0"/>
                  </a:lnTo>
                  <a:lnTo>
                    <a:pt x="0" y="839152"/>
                  </a:lnTo>
                  <a:lnTo>
                    <a:pt x="601560" y="839152"/>
                  </a:lnTo>
                  <a:lnTo>
                    <a:pt x="1202753" y="839152"/>
                  </a:lnTo>
                  <a:lnTo>
                    <a:pt x="120275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37418" y="2264218"/>
          <a:ext cx="3348355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BIO$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10" dirty="0">
                          <a:solidFill>
                            <a:srgbClr val="3F3F3F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2857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Balanced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83159" y="3183305"/>
            <a:ext cx="7139940" cy="1252220"/>
            <a:chOff x="83159" y="3183305"/>
            <a:chExt cx="7139940" cy="125222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85" y="3306670"/>
              <a:ext cx="169140" cy="1692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482" y="4116646"/>
              <a:ext cx="146875" cy="1937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33564" y="3387598"/>
              <a:ext cx="818515" cy="822960"/>
            </a:xfrm>
            <a:custGeom>
              <a:avLst/>
              <a:gdLst/>
              <a:ahLst/>
              <a:cxnLst/>
              <a:rect l="l" t="t" r="r" b="b"/>
              <a:pathLst>
                <a:path w="818514" h="822960">
                  <a:moveTo>
                    <a:pt x="0" y="100075"/>
                  </a:moveTo>
                  <a:lnTo>
                    <a:pt x="0" y="0"/>
                  </a:lnTo>
                  <a:lnTo>
                    <a:pt x="791641" y="0"/>
                  </a:lnTo>
                </a:path>
                <a:path w="818514" h="822960">
                  <a:moveTo>
                    <a:pt x="210959" y="664565"/>
                  </a:moveTo>
                  <a:lnTo>
                    <a:pt x="210959" y="822960"/>
                  </a:lnTo>
                  <a:lnTo>
                    <a:pt x="818273" y="822960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3983" y="3297773"/>
              <a:ext cx="170476" cy="1705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524" y="4120608"/>
              <a:ext cx="146875" cy="19379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24121" y="3380041"/>
              <a:ext cx="869315" cy="835025"/>
            </a:xfrm>
            <a:custGeom>
              <a:avLst/>
              <a:gdLst/>
              <a:ahLst/>
              <a:cxnLst/>
              <a:rect l="l" t="t" r="r" b="b"/>
              <a:pathLst>
                <a:path w="869314" h="835025">
                  <a:moveTo>
                    <a:pt x="0" y="105473"/>
                  </a:moveTo>
                  <a:lnTo>
                    <a:pt x="0" y="0"/>
                  </a:lnTo>
                  <a:lnTo>
                    <a:pt x="842403" y="0"/>
                  </a:lnTo>
                </a:path>
                <a:path w="869314" h="835025">
                  <a:moveTo>
                    <a:pt x="118084" y="691197"/>
                  </a:moveTo>
                  <a:lnTo>
                    <a:pt x="118084" y="834834"/>
                  </a:lnTo>
                  <a:lnTo>
                    <a:pt x="869035" y="834834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277" y="3189605"/>
              <a:ext cx="7028180" cy="1239520"/>
            </a:xfrm>
            <a:custGeom>
              <a:avLst/>
              <a:gdLst/>
              <a:ahLst/>
              <a:cxnLst/>
              <a:rect l="l" t="t" r="r" b="b"/>
              <a:pathLst>
                <a:path w="7028180" h="1239520">
                  <a:moveTo>
                    <a:pt x="3513963" y="1239469"/>
                  </a:moveTo>
                  <a:lnTo>
                    <a:pt x="0" y="1239469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239469"/>
                  </a:lnTo>
                  <a:lnTo>
                    <a:pt x="3513963" y="1239469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3159" y="3214369"/>
              <a:ext cx="250825" cy="1179830"/>
            </a:xfrm>
            <a:custGeom>
              <a:avLst/>
              <a:gdLst/>
              <a:ahLst/>
              <a:cxnLst/>
              <a:rect l="l" t="t" r="r" b="b"/>
              <a:pathLst>
                <a:path w="250825" h="1179829">
                  <a:moveTo>
                    <a:pt x="250202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0" y="1179830"/>
                  </a:lnTo>
                  <a:lnTo>
                    <a:pt x="250202" y="1179830"/>
                  </a:lnTo>
                  <a:lnTo>
                    <a:pt x="250202" y="590550"/>
                  </a:lnTo>
                  <a:lnTo>
                    <a:pt x="250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3205" y="7228928"/>
            <a:ext cx="7183755" cy="1808480"/>
            <a:chOff x="43205" y="7228928"/>
            <a:chExt cx="7183755" cy="1808480"/>
          </a:xfrm>
        </p:grpSpPr>
        <p:sp>
          <p:nvSpPr>
            <p:cNvPr id="27" name="object 27"/>
            <p:cNvSpPr/>
            <p:nvPr/>
          </p:nvSpPr>
          <p:spPr>
            <a:xfrm>
              <a:off x="192239" y="7235278"/>
              <a:ext cx="7028180" cy="1795780"/>
            </a:xfrm>
            <a:custGeom>
              <a:avLst/>
              <a:gdLst/>
              <a:ahLst/>
              <a:cxnLst/>
              <a:rect l="l" t="t" r="r" b="b"/>
              <a:pathLst>
                <a:path w="7028180" h="1795779">
                  <a:moveTo>
                    <a:pt x="3513963" y="1795322"/>
                  </a:moveTo>
                  <a:lnTo>
                    <a:pt x="0" y="1795322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795322"/>
                  </a:lnTo>
                  <a:lnTo>
                    <a:pt x="3513963" y="1795322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205" y="7313764"/>
              <a:ext cx="262255" cy="1630680"/>
            </a:xfrm>
            <a:custGeom>
              <a:avLst/>
              <a:gdLst/>
              <a:ahLst/>
              <a:cxnLst/>
              <a:rect l="l" t="t" r="r" b="b"/>
              <a:pathLst>
                <a:path w="262255" h="1630679">
                  <a:moveTo>
                    <a:pt x="262077" y="0"/>
                  </a:moveTo>
                  <a:lnTo>
                    <a:pt x="0" y="0"/>
                  </a:lnTo>
                  <a:lnTo>
                    <a:pt x="0" y="1630438"/>
                  </a:lnTo>
                  <a:lnTo>
                    <a:pt x="131038" y="1630438"/>
                  </a:lnTo>
                  <a:lnTo>
                    <a:pt x="262077" y="1630438"/>
                  </a:lnTo>
                  <a:lnTo>
                    <a:pt x="262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7763" y="7404094"/>
            <a:ext cx="174625" cy="1447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 O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 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8441" y="3315939"/>
            <a:ext cx="174625" cy="977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 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9823" y="3512987"/>
            <a:ext cx="124968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276860" indent="6350">
              <a:lnSpc>
                <a:spcPct val="107500"/>
              </a:lnSpc>
              <a:spcBef>
                <a:spcPts val="100"/>
              </a:spcBef>
            </a:pP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S</a:t>
            </a:r>
            <a:r>
              <a:rPr sz="1000" spc="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I</a:t>
            </a:r>
            <a:r>
              <a:rPr sz="1000" spc="20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R</a:t>
            </a:r>
            <a:r>
              <a:rPr sz="1000" spc="1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31589B"/>
                </a:solidFill>
                <a:latin typeface="Arial MT"/>
                <a:cs typeface="Arial MT"/>
              </a:rPr>
              <a:t>E </a:t>
            </a:r>
            <a:r>
              <a:rPr sz="1000" spc="-10" dirty="0">
                <a:latin typeface="Arial MT"/>
                <a:cs typeface="Arial MT"/>
              </a:rPr>
              <a:t>CPM4118017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Arial MT"/>
                <a:cs typeface="Arial MT"/>
              </a:rPr>
              <a:t>BLCC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K544 </a:t>
            </a:r>
            <a:r>
              <a:rPr sz="900" spc="-10" dirty="0">
                <a:latin typeface="Arial MT"/>
                <a:cs typeface="Arial MT"/>
              </a:rPr>
              <a:t>HIAWATHA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21734" y="3511920"/>
            <a:ext cx="1443355" cy="530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579120" indent="59690">
              <a:lnSpc>
                <a:spcPct val="106500"/>
              </a:lnSpc>
              <a:spcBef>
                <a:spcPts val="100"/>
              </a:spcBef>
            </a:pP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D</a:t>
            </a:r>
            <a:r>
              <a:rPr sz="1000" spc="10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A</a:t>
            </a:r>
            <a:r>
              <a:rPr sz="1000" spc="5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FF0BB2"/>
                </a:solidFill>
                <a:latin typeface="Arial MT"/>
                <a:cs typeface="Arial MT"/>
              </a:rPr>
              <a:t>M </a:t>
            </a:r>
            <a:r>
              <a:rPr sz="1000" spc="-10" dirty="0">
                <a:latin typeface="Arial MT"/>
                <a:cs typeface="Arial MT"/>
              </a:rPr>
              <a:t>4099500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900" dirty="0">
                <a:latin typeface="Arial MT"/>
                <a:cs typeface="Arial MT"/>
              </a:rPr>
              <a:t>DENISON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GOLDEN</a:t>
            </a:r>
            <a:r>
              <a:rPr sz="900" spc="-3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STATE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13824" y="6819683"/>
            <a:ext cx="2611755" cy="3282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S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U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P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</a:t>
            </a:r>
            <a:r>
              <a:rPr sz="900" b="1" spc="6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170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K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G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</a:t>
            </a:r>
            <a:r>
              <a:rPr sz="900" b="1" spc="175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(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%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02459" y="6849249"/>
            <a:ext cx="71437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N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F</a:t>
            </a:r>
            <a:r>
              <a:rPr sz="700" spc="9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0" y="4495444"/>
            <a:ext cx="7223125" cy="2682875"/>
            <a:chOff x="0" y="4495444"/>
            <a:chExt cx="7223125" cy="2682875"/>
          </a:xfrm>
        </p:grpSpPr>
        <p:sp>
          <p:nvSpPr>
            <p:cNvPr id="36" name="object 36"/>
            <p:cNvSpPr/>
            <p:nvPr/>
          </p:nvSpPr>
          <p:spPr>
            <a:xfrm>
              <a:off x="188277" y="4501794"/>
              <a:ext cx="7028180" cy="2670175"/>
            </a:xfrm>
            <a:custGeom>
              <a:avLst/>
              <a:gdLst/>
              <a:ahLst/>
              <a:cxnLst/>
              <a:rect l="l" t="t" r="r" b="b"/>
              <a:pathLst>
                <a:path w="7028180" h="2670175">
                  <a:moveTo>
                    <a:pt x="3513963" y="2669768"/>
                  </a:moveTo>
                  <a:lnTo>
                    <a:pt x="0" y="2669768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2669768"/>
                  </a:lnTo>
                  <a:lnTo>
                    <a:pt x="3513963" y="266976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4625276"/>
              <a:ext cx="445134" cy="2493645"/>
            </a:xfrm>
            <a:custGeom>
              <a:avLst/>
              <a:gdLst/>
              <a:ahLst/>
              <a:cxnLst/>
              <a:rect l="l" t="t" r="r" b="b"/>
              <a:pathLst>
                <a:path w="445134" h="2493645">
                  <a:moveTo>
                    <a:pt x="246595" y="0"/>
                  </a:moveTo>
                  <a:lnTo>
                    <a:pt x="0" y="0"/>
                  </a:lnTo>
                  <a:lnTo>
                    <a:pt x="0" y="2493365"/>
                  </a:lnTo>
                  <a:lnTo>
                    <a:pt x="246595" y="2493365"/>
                  </a:lnTo>
                  <a:lnTo>
                    <a:pt x="246595" y="0"/>
                  </a:lnTo>
                  <a:close/>
                </a:path>
                <a:path w="445134" h="2493645">
                  <a:moveTo>
                    <a:pt x="444601" y="666813"/>
                  </a:moveTo>
                  <a:lnTo>
                    <a:pt x="251637" y="666813"/>
                  </a:lnTo>
                  <a:lnTo>
                    <a:pt x="251637" y="1552003"/>
                  </a:lnTo>
                  <a:lnTo>
                    <a:pt x="251637" y="2438463"/>
                  </a:lnTo>
                  <a:lnTo>
                    <a:pt x="444601" y="2438463"/>
                  </a:lnTo>
                  <a:lnTo>
                    <a:pt x="444601" y="1552003"/>
                  </a:lnTo>
                  <a:lnTo>
                    <a:pt x="444601" y="666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2043" y="4737221"/>
            <a:ext cx="174625" cy="2269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I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V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 L U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 O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720" y="9168420"/>
            <a:ext cx="125095" cy="68072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</a:t>
            </a:r>
            <a:r>
              <a:rPr sz="700" b="1" spc="5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00" dirty="0">
                <a:latin typeface="Arial"/>
                <a:cs typeface="Arial"/>
              </a:rPr>
              <a:t> </a:t>
            </a:r>
            <a:r>
              <a:rPr sz="700" b="1" spc="-50" dirty="0"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6839" y="9170999"/>
            <a:ext cx="4135754" cy="245745"/>
          </a:xfrm>
          <a:custGeom>
            <a:avLst/>
            <a:gdLst/>
            <a:ahLst/>
            <a:cxnLst/>
            <a:rect l="l" t="t" r="r" b="b"/>
            <a:pathLst>
              <a:path w="4135754" h="245745">
                <a:moveTo>
                  <a:pt x="4135323" y="0"/>
                </a:moveTo>
                <a:lnTo>
                  <a:pt x="0" y="0"/>
                </a:lnTo>
                <a:lnTo>
                  <a:pt x="0" y="245160"/>
                </a:lnTo>
                <a:lnTo>
                  <a:pt x="2067839" y="245160"/>
                </a:lnTo>
                <a:lnTo>
                  <a:pt x="4135323" y="245160"/>
                </a:lnTo>
                <a:lnTo>
                  <a:pt x="413532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59994" y="9173514"/>
            <a:ext cx="4143375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3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Consignor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Comments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37163" y="9167761"/>
            <a:ext cx="2537460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35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Contact</a:t>
            </a:r>
            <a:endParaRPr sz="1000">
              <a:latin typeface="Arial MT"/>
              <a:cs typeface="Arial MT"/>
            </a:endParaRPr>
          </a:p>
          <a:p>
            <a:pPr marL="22860" algn="ctr">
              <a:lnSpc>
                <a:spcPct val="100000"/>
              </a:lnSpc>
              <a:spcBef>
                <a:spcPts val="57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endParaRPr sz="9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3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POSTHAVEN</a:t>
            </a:r>
            <a:r>
              <a:rPr sz="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FARM</a:t>
            </a:r>
            <a:endParaRPr sz="80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360"/>
              </a:spcBef>
            </a:pP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</a:rPr>
              <a:t>519-846-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9320</a:t>
            </a:r>
            <a:r>
              <a:rPr sz="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ejpost@posthavenlimousin.com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865602" y="7303325"/>
            <a:ext cx="2080895" cy="243204"/>
          </a:xfrm>
          <a:custGeom>
            <a:avLst/>
            <a:gdLst/>
            <a:ahLst/>
            <a:cxnLst/>
            <a:rect l="l" t="t" r="r" b="b"/>
            <a:pathLst>
              <a:path w="2080895" h="243204">
                <a:moveTo>
                  <a:pt x="2080437" y="0"/>
                </a:moveTo>
                <a:lnTo>
                  <a:pt x="0" y="0"/>
                </a:lnTo>
                <a:lnTo>
                  <a:pt x="0" y="242989"/>
                </a:lnTo>
                <a:lnTo>
                  <a:pt x="1040396" y="242989"/>
                </a:lnTo>
                <a:lnTo>
                  <a:pt x="2080437" y="242989"/>
                </a:lnTo>
                <a:lnTo>
                  <a:pt x="208043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353694" y="7286942"/>
            <a:ext cx="6755765" cy="1689735"/>
            <a:chOff x="353694" y="7286942"/>
            <a:chExt cx="6755765" cy="1689735"/>
          </a:xfrm>
        </p:grpSpPr>
        <p:sp>
          <p:nvSpPr>
            <p:cNvPr id="45" name="object 45"/>
            <p:cNvSpPr/>
            <p:nvPr/>
          </p:nvSpPr>
          <p:spPr>
            <a:xfrm>
              <a:off x="5201996" y="7303325"/>
              <a:ext cx="1897380" cy="243204"/>
            </a:xfrm>
            <a:custGeom>
              <a:avLst/>
              <a:gdLst/>
              <a:ahLst/>
              <a:cxnLst/>
              <a:rect l="l" t="t" r="r" b="b"/>
              <a:pathLst>
                <a:path w="1897379" h="243204">
                  <a:moveTo>
                    <a:pt x="1896846" y="0"/>
                  </a:moveTo>
                  <a:lnTo>
                    <a:pt x="0" y="0"/>
                  </a:lnTo>
                  <a:lnTo>
                    <a:pt x="0" y="242989"/>
                  </a:lnTo>
                  <a:lnTo>
                    <a:pt x="948601" y="242989"/>
                  </a:lnTo>
                  <a:lnTo>
                    <a:pt x="1896846" y="242989"/>
                  </a:lnTo>
                  <a:lnTo>
                    <a:pt x="189684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400076" y="7547038"/>
              <a:ext cx="7620" cy="1397000"/>
            </a:xfrm>
            <a:custGeom>
              <a:avLst/>
              <a:gdLst/>
              <a:ahLst/>
              <a:cxnLst/>
              <a:rect l="l" t="t" r="r" b="b"/>
              <a:pathLst>
                <a:path w="7620" h="1397000">
                  <a:moveTo>
                    <a:pt x="0" y="0"/>
                  </a:moveTo>
                  <a:lnTo>
                    <a:pt x="7569" y="1396796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6400" y="7300798"/>
              <a:ext cx="2236470" cy="246379"/>
            </a:xfrm>
            <a:custGeom>
              <a:avLst/>
              <a:gdLst/>
              <a:ahLst/>
              <a:cxnLst/>
              <a:rect l="l" t="t" r="r" b="b"/>
              <a:pathLst>
                <a:path w="2236470" h="246379">
                  <a:moveTo>
                    <a:pt x="2236317" y="0"/>
                  </a:moveTo>
                  <a:lnTo>
                    <a:pt x="2236317" y="0"/>
                  </a:lnTo>
                  <a:lnTo>
                    <a:pt x="0" y="0"/>
                  </a:lnTo>
                  <a:lnTo>
                    <a:pt x="0" y="245884"/>
                  </a:lnTo>
                  <a:lnTo>
                    <a:pt x="383044" y="245884"/>
                  </a:lnTo>
                  <a:lnTo>
                    <a:pt x="765721" y="245884"/>
                  </a:lnTo>
                  <a:lnTo>
                    <a:pt x="765721" y="244436"/>
                  </a:lnTo>
                  <a:lnTo>
                    <a:pt x="2236317" y="244436"/>
                  </a:lnTo>
                  <a:lnTo>
                    <a:pt x="2236317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9994" y="7293241"/>
              <a:ext cx="6743700" cy="1677035"/>
            </a:xfrm>
            <a:custGeom>
              <a:avLst/>
              <a:gdLst/>
              <a:ahLst/>
              <a:cxnLst/>
              <a:rect l="l" t="t" r="r" b="b"/>
              <a:pathLst>
                <a:path w="6743700" h="1677034">
                  <a:moveTo>
                    <a:pt x="1116368" y="1676514"/>
                  </a:moveTo>
                  <a:lnTo>
                    <a:pt x="0" y="1676514"/>
                  </a:lnTo>
                  <a:lnTo>
                    <a:pt x="0" y="0"/>
                  </a:lnTo>
                  <a:lnTo>
                    <a:pt x="2232723" y="0"/>
                  </a:lnTo>
                  <a:lnTo>
                    <a:pt x="2232723" y="1676514"/>
                  </a:lnTo>
                  <a:lnTo>
                    <a:pt x="1116368" y="1676514"/>
                  </a:lnTo>
                  <a:close/>
                </a:path>
                <a:path w="6743700" h="1677034">
                  <a:moveTo>
                    <a:pt x="5789523" y="1650961"/>
                  </a:moveTo>
                  <a:lnTo>
                    <a:pt x="4835525" y="1650961"/>
                  </a:lnTo>
                  <a:lnTo>
                    <a:pt x="4835525" y="11874"/>
                  </a:lnTo>
                  <a:lnTo>
                    <a:pt x="6743166" y="11874"/>
                  </a:lnTo>
                  <a:lnTo>
                    <a:pt x="6743166" y="1650961"/>
                  </a:lnTo>
                  <a:lnTo>
                    <a:pt x="5789523" y="1650961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312422" y="7336701"/>
            <a:ext cx="1399540" cy="155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Physical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Evaluation</a:t>
            </a:r>
            <a:endParaRPr sz="1000">
              <a:latin typeface="Arial MT"/>
              <a:cs typeface="Arial MT"/>
            </a:endParaRPr>
          </a:p>
          <a:p>
            <a:pPr marL="43815" algn="just">
              <a:lnSpc>
                <a:spcPct val="100000"/>
              </a:lnSpc>
              <a:spcBef>
                <a:spcPts val="1070"/>
              </a:spcBef>
            </a:pPr>
            <a:r>
              <a:rPr sz="700" spc="-10" dirty="0">
                <a:latin typeface="Arial MT"/>
                <a:cs typeface="Arial MT"/>
              </a:rPr>
              <a:t>Weight </a:t>
            </a:r>
            <a:r>
              <a:rPr sz="700" dirty="0">
                <a:latin typeface="Arial MT"/>
                <a:cs typeface="Arial MT"/>
              </a:rPr>
              <a:t>/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Day</a:t>
            </a:r>
            <a:r>
              <a:rPr sz="700" spc="-10" dirty="0">
                <a:latin typeface="Arial MT"/>
                <a:cs typeface="Arial MT"/>
              </a:rPr>
              <a:t> of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Age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  <a:p>
            <a:pPr marL="281940" algn="just">
              <a:lnSpc>
                <a:spcPct val="100000"/>
              </a:lnSpc>
              <a:spcBef>
                <a:spcPts val="730"/>
              </a:spcBef>
            </a:pPr>
            <a:r>
              <a:rPr sz="900" dirty="0">
                <a:latin typeface="Arial MT"/>
                <a:cs typeface="Arial MT"/>
              </a:rPr>
              <a:t>Hip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 </a:t>
            </a:r>
            <a:r>
              <a:rPr sz="800" spc="-20" dirty="0">
                <a:latin typeface="Arial MT"/>
                <a:cs typeface="Arial MT"/>
              </a:rPr>
              <a:t>(in)</a:t>
            </a:r>
            <a:endParaRPr sz="800">
              <a:latin typeface="Arial MT"/>
              <a:cs typeface="Arial MT"/>
            </a:endParaRPr>
          </a:p>
          <a:p>
            <a:pPr marL="207010" marR="379730" indent="466725" algn="just">
              <a:lnSpc>
                <a:spcPct val="167600"/>
              </a:lnSpc>
              <a:spcBef>
                <a:spcPts val="30"/>
              </a:spcBef>
            </a:pPr>
            <a:r>
              <a:rPr sz="900" spc="-10" dirty="0">
                <a:latin typeface="Arial MT"/>
                <a:cs typeface="Arial MT"/>
              </a:rPr>
              <a:t>Frame </a:t>
            </a: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(cm) </a:t>
            </a:r>
            <a:r>
              <a:rPr sz="800" dirty="0">
                <a:latin typeface="Arial MT"/>
                <a:cs typeface="Arial MT"/>
              </a:rPr>
              <a:t>Adj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365d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</a:t>
            </a:r>
            <a:r>
              <a:rPr sz="800" spc="-20" dirty="0">
                <a:latin typeface="Arial MT"/>
                <a:cs typeface="Arial MT"/>
              </a:rPr>
              <a:t> (cm)</a:t>
            </a:r>
            <a:endParaRPr sz="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800" dirty="0">
                <a:latin typeface="Arial MT"/>
                <a:cs typeface="Arial MT"/>
              </a:rPr>
              <a:t>Breeding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Soundness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321057"/>
              </p:ext>
            </p:extLst>
          </p:nvPr>
        </p:nvGraphicFramePr>
        <p:xfrm>
          <a:off x="478726" y="7294676"/>
          <a:ext cx="4490082" cy="1673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Weight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ADG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Ultrasound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ADADAD"/>
                      </a:solidFill>
                      <a:prstDash val="solid"/>
                    </a:lnL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Birth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88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3875" marR="120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Fat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Weaning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666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20" dirty="0">
                          <a:latin typeface="Arial MT"/>
                          <a:cs typeface="Arial MT"/>
                        </a:rPr>
                        <a:t>3.04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5285" marR="120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-30" baseline="30864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WWT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696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20" dirty="0">
                          <a:latin typeface="Arial MT"/>
                          <a:cs typeface="Arial MT"/>
                        </a:rPr>
                        <a:t>3.04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1135" marR="120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-30" baseline="30864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SOT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862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9285" marR="120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CA" sz="900" spc="-25" dirty="0">
                          <a:latin typeface="Arial MT"/>
                          <a:cs typeface="Arial MT"/>
                        </a:rPr>
                        <a:t>28D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900" dirty="0">
                          <a:latin typeface="Times New Roman"/>
                          <a:cs typeface="Times New Roman"/>
                        </a:rPr>
                        <a:t>946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900" dirty="0">
                          <a:latin typeface="Times New Roman"/>
                          <a:cs typeface="Times New Roman"/>
                        </a:rPr>
                        <a:t>3.00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 marR="120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Marbling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YWT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Grade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1" name="object 51"/>
          <p:cNvGrpSpPr/>
          <p:nvPr/>
        </p:nvGrpSpPr>
        <p:grpSpPr>
          <a:xfrm>
            <a:off x="5841707" y="33489"/>
            <a:ext cx="669290" cy="407034"/>
            <a:chOff x="5841707" y="33489"/>
            <a:chExt cx="669290" cy="407034"/>
          </a:xfrm>
        </p:grpSpPr>
        <p:pic>
          <p:nvPicPr>
            <p:cNvPr id="52" name="object 5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804" y="33489"/>
              <a:ext cx="494258" cy="26819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1707" y="277926"/>
              <a:ext cx="668870" cy="161988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371157" y="6148794"/>
            <a:ext cx="180340" cy="548640"/>
            <a:chOff x="371157" y="6148794"/>
            <a:chExt cx="180340" cy="548640"/>
          </a:xfrm>
        </p:grpSpPr>
        <p:sp>
          <p:nvSpPr>
            <p:cNvPr id="55" name="object 55"/>
            <p:cNvSpPr/>
            <p:nvPr/>
          </p:nvSpPr>
          <p:spPr>
            <a:xfrm>
              <a:off x="490321" y="6151321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1157" y="614879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29844" y="615240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90321" y="633276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1157" y="633023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29844" y="633384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0321" y="65163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1157" y="651419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29844" y="65174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67195" y="4702683"/>
            <a:ext cx="195580" cy="1264285"/>
            <a:chOff x="367195" y="4702683"/>
            <a:chExt cx="195580" cy="1264285"/>
          </a:xfrm>
        </p:grpSpPr>
        <p:sp>
          <p:nvSpPr>
            <p:cNvPr id="65" name="object 65"/>
            <p:cNvSpPr/>
            <p:nvPr/>
          </p:nvSpPr>
          <p:spPr>
            <a:xfrm>
              <a:off x="490321" y="56055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1157" y="56030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29844" y="56066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90321" y="578628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71157" y="57837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9844" y="578699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67195" y="5250243"/>
              <a:ext cx="189230" cy="352425"/>
            </a:xfrm>
            <a:custGeom>
              <a:avLst/>
              <a:gdLst/>
              <a:ahLst/>
              <a:cxnLst/>
              <a:rect l="l" t="t" r="r" b="b"/>
              <a:pathLst>
                <a:path w="189229" h="352425">
                  <a:moveTo>
                    <a:pt x="188645" y="0"/>
                  </a:moveTo>
                  <a:lnTo>
                    <a:pt x="0" y="0"/>
                  </a:lnTo>
                  <a:lnTo>
                    <a:pt x="0" y="172440"/>
                  </a:lnTo>
                  <a:lnTo>
                    <a:pt x="0" y="179641"/>
                  </a:lnTo>
                  <a:lnTo>
                    <a:pt x="0" y="352082"/>
                  </a:lnTo>
                  <a:lnTo>
                    <a:pt x="94322" y="352082"/>
                  </a:lnTo>
                  <a:lnTo>
                    <a:pt x="188645" y="352082"/>
                  </a:lnTo>
                  <a:lnTo>
                    <a:pt x="188645" y="179641"/>
                  </a:lnTo>
                  <a:lnTo>
                    <a:pt x="188645" y="172440"/>
                  </a:lnTo>
                  <a:lnTo>
                    <a:pt x="1886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90321" y="48927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1157" y="48902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9844" y="48938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0321" y="507492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71157" y="507240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607" y="179628"/>
                  </a:lnTo>
                  <a:lnTo>
                    <a:pt x="60845" y="179628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29844" y="507564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70446" y="4702683"/>
              <a:ext cx="90170" cy="179705"/>
            </a:xfrm>
            <a:custGeom>
              <a:avLst/>
              <a:gdLst/>
              <a:ahLst/>
              <a:cxnLst/>
              <a:rect l="l" t="t" r="r" b="b"/>
              <a:pathLst>
                <a:path w="90170" h="179704">
                  <a:moveTo>
                    <a:pt x="89636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44996" y="179641"/>
                  </a:lnTo>
                  <a:lnTo>
                    <a:pt x="89636" y="179641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60794" y="4702683"/>
              <a:ext cx="101600" cy="201930"/>
            </a:xfrm>
            <a:custGeom>
              <a:avLst/>
              <a:gdLst/>
              <a:ahLst/>
              <a:cxnLst/>
              <a:rect l="l" t="t" r="r" b="b"/>
              <a:pathLst>
                <a:path w="101600" h="201929">
                  <a:moveTo>
                    <a:pt x="101523" y="0"/>
                  </a:moveTo>
                  <a:lnTo>
                    <a:pt x="0" y="0"/>
                  </a:lnTo>
                  <a:lnTo>
                    <a:pt x="0" y="201599"/>
                  </a:lnTo>
                  <a:lnTo>
                    <a:pt x="50761" y="201599"/>
                  </a:lnTo>
                  <a:lnTo>
                    <a:pt x="101523" y="201599"/>
                  </a:lnTo>
                  <a:lnTo>
                    <a:pt x="10152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0" name="object 80"/>
          <p:cNvGraphicFramePr>
            <a:graphicFrameLocks noGrp="1"/>
          </p:cNvGraphicFramePr>
          <p:nvPr/>
        </p:nvGraphicFramePr>
        <p:xfrm>
          <a:off x="356037" y="4695837"/>
          <a:ext cx="1743075" cy="216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28575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5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85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3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850" spc="3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900" spc="3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217170" marR="15875" indent="875030" algn="r">
                        <a:lnSpc>
                          <a:spcPct val="1324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Milk</a:t>
                      </a:r>
                      <a:r>
                        <a:rPr sz="900" spc="2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spc="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Post-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Yearling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2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Fat</a:t>
                      </a:r>
                      <a:r>
                        <a:rPr sz="900" spc="23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778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1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7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1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44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r>
                        <a:rPr sz="675" spc="-89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43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Scrotal</a:t>
                      </a:r>
                      <a:r>
                        <a:rPr sz="85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Circumference</a:t>
                      </a:r>
                      <a:r>
                        <a:rPr sz="85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(cm)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  <a:solidFill>
                      <a:srgbClr val="596F4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1" name="object 81"/>
          <p:cNvSpPr txBox="1"/>
          <p:nvPr/>
        </p:nvSpPr>
        <p:spPr>
          <a:xfrm>
            <a:off x="388696" y="6937819"/>
            <a:ext cx="820419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i="1" dirty="0">
                <a:solidFill>
                  <a:srgbClr val="161616"/>
                </a:solidFill>
                <a:latin typeface="Arial"/>
                <a:cs typeface="Arial"/>
              </a:rPr>
              <a:t>Last</a:t>
            </a:r>
            <a:r>
              <a:rPr sz="850" b="1" i="1" spc="21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b="1" i="1" spc="-10" dirty="0">
                <a:solidFill>
                  <a:srgbClr val="161616"/>
                </a:solidFill>
                <a:latin typeface="Arial"/>
                <a:cs typeface="Arial"/>
              </a:rPr>
              <a:t>Updated: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328216" y="4533302"/>
            <a:ext cx="128905" cy="136525"/>
            <a:chOff x="1328216" y="4533302"/>
            <a:chExt cx="128905" cy="136525"/>
          </a:xfrm>
        </p:grpSpPr>
        <p:sp>
          <p:nvSpPr>
            <p:cNvPr id="83" name="object 83"/>
            <p:cNvSpPr/>
            <p:nvPr/>
          </p:nvSpPr>
          <p:spPr>
            <a:xfrm>
              <a:off x="1334516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334516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object 85"/>
          <p:cNvGrpSpPr/>
          <p:nvPr/>
        </p:nvGrpSpPr>
        <p:grpSpPr>
          <a:xfrm>
            <a:off x="666177" y="4533302"/>
            <a:ext cx="128905" cy="136525"/>
            <a:chOff x="666177" y="4533302"/>
            <a:chExt cx="128905" cy="136525"/>
          </a:xfrm>
        </p:grpSpPr>
        <p:sp>
          <p:nvSpPr>
            <p:cNvPr id="86" name="object 86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1529181" y="4502416"/>
            <a:ext cx="35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ABC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44461" y="4506011"/>
            <a:ext cx="339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EPD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2504314" y="4529518"/>
            <a:ext cx="4674870" cy="2336165"/>
            <a:chOff x="2504314" y="4529518"/>
            <a:chExt cx="4674870" cy="2336165"/>
          </a:xfrm>
        </p:grpSpPr>
        <p:pic>
          <p:nvPicPr>
            <p:cNvPr id="91" name="object 9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3041" y="4732197"/>
              <a:ext cx="1485722" cy="213335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04314" y="4529518"/>
              <a:ext cx="2798897" cy="2319121"/>
            </a:xfrm>
            <a:prstGeom prst="rect">
              <a:avLst/>
            </a:prstGeom>
          </p:spPr>
        </p:pic>
      </p:grpSp>
      <p:sp>
        <p:nvSpPr>
          <p:cNvPr id="93" name="object 93"/>
          <p:cNvSpPr txBox="1"/>
          <p:nvPr/>
        </p:nvSpPr>
        <p:spPr>
          <a:xfrm>
            <a:off x="5774664" y="4524743"/>
            <a:ext cx="1323975" cy="1588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759" algn="l"/>
                <a:tab pos="986790" algn="l"/>
              </a:tabLst>
            </a:pP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D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B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  <a:p>
            <a:pPr marL="151130">
              <a:lnSpc>
                <a:spcPct val="100000"/>
              </a:lnSpc>
              <a:spcBef>
                <a:spcPts val="650"/>
              </a:spcBef>
              <a:tabLst>
                <a:tab pos="606425" algn="l"/>
                <a:tab pos="1087120" algn="l"/>
              </a:tabLst>
            </a:pPr>
            <a:r>
              <a:rPr sz="800" spc="-50" dirty="0">
                <a:latin typeface="Arial MT"/>
                <a:cs typeface="Arial MT"/>
              </a:rPr>
              <a:t>0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50" dirty="0">
                <a:latin typeface="Arial MT"/>
                <a:cs typeface="Arial MT"/>
              </a:rPr>
              <a:t>3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20</a:t>
            </a:r>
            <a:endParaRPr sz="8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  <a:spcBef>
                <a:spcPts val="390"/>
              </a:spcBef>
              <a:tabLst>
                <a:tab pos="546735" algn="l"/>
                <a:tab pos="1087120" algn="l"/>
              </a:tabLst>
            </a:pPr>
            <a:r>
              <a:rPr sz="800" spc="-10" dirty="0">
                <a:latin typeface="Arial MT"/>
                <a:cs typeface="Arial MT"/>
              </a:rPr>
              <a:t>-</a:t>
            </a:r>
            <a:r>
              <a:rPr sz="800" spc="-25" dirty="0">
                <a:latin typeface="Arial MT"/>
                <a:cs typeface="Arial MT"/>
              </a:rPr>
              <a:t>1.7</a:t>
            </a:r>
            <a:r>
              <a:rPr sz="800" dirty="0">
                <a:latin typeface="Arial MT"/>
                <a:cs typeface="Arial MT"/>
              </a:rPr>
              <a:t>	-</a:t>
            </a:r>
            <a:r>
              <a:rPr sz="800" spc="-25" dirty="0">
                <a:latin typeface="Arial MT"/>
                <a:cs typeface="Arial MT"/>
              </a:rPr>
              <a:t>4.2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50</a:t>
            </a:r>
            <a:endParaRPr sz="800">
              <a:latin typeface="Arial MT"/>
              <a:cs typeface="Arial MT"/>
            </a:endParaRPr>
          </a:p>
          <a:p>
            <a:pPr marL="151130">
              <a:lnSpc>
                <a:spcPct val="100000"/>
              </a:lnSpc>
              <a:spcBef>
                <a:spcPts val="420"/>
              </a:spcBef>
              <a:tabLst>
                <a:tab pos="578485" algn="l"/>
                <a:tab pos="1095375" algn="l"/>
              </a:tabLst>
            </a:pPr>
            <a:r>
              <a:rPr sz="800" spc="-50" dirty="0">
                <a:latin typeface="Arial MT"/>
                <a:cs typeface="Arial MT"/>
              </a:rPr>
              <a:t>4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38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36</a:t>
            </a:r>
            <a:endParaRPr sz="800">
              <a:latin typeface="Arial MT"/>
              <a:cs typeface="Arial MT"/>
            </a:endParaRPr>
          </a:p>
          <a:p>
            <a:pPr marL="151130">
              <a:lnSpc>
                <a:spcPct val="100000"/>
              </a:lnSpc>
              <a:spcBef>
                <a:spcPts val="390"/>
              </a:spcBef>
              <a:tabLst>
                <a:tab pos="606425" algn="l"/>
                <a:tab pos="1082675" algn="l"/>
              </a:tabLst>
            </a:pPr>
            <a:r>
              <a:rPr sz="800" spc="-50" dirty="0">
                <a:latin typeface="Arial MT"/>
                <a:cs typeface="Arial MT"/>
              </a:rPr>
              <a:t>0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50" dirty="0">
                <a:latin typeface="Arial MT"/>
                <a:cs typeface="Arial MT"/>
              </a:rPr>
              <a:t>4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PE</a:t>
            </a:r>
            <a:endParaRPr sz="800">
              <a:latin typeface="Arial MT"/>
              <a:cs typeface="Arial MT"/>
            </a:endParaRPr>
          </a:p>
          <a:p>
            <a:pPr marL="108585">
              <a:lnSpc>
                <a:spcPct val="100000"/>
              </a:lnSpc>
              <a:spcBef>
                <a:spcPts val="440"/>
              </a:spcBef>
              <a:tabLst>
                <a:tab pos="565150" algn="l"/>
                <a:tab pos="1073785" algn="l"/>
              </a:tabLst>
            </a:pPr>
            <a:r>
              <a:rPr sz="800" spc="-25" dirty="0">
                <a:latin typeface="Arial MT"/>
                <a:cs typeface="Arial MT"/>
              </a:rPr>
              <a:t>1.3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0.9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PE</a:t>
            </a:r>
            <a:endParaRPr sz="800">
              <a:latin typeface="Arial MT"/>
              <a:cs typeface="Arial MT"/>
            </a:endParaRPr>
          </a:p>
          <a:p>
            <a:pPr marL="151130">
              <a:lnSpc>
                <a:spcPct val="100000"/>
              </a:lnSpc>
              <a:spcBef>
                <a:spcPts val="470"/>
              </a:spcBef>
              <a:tabLst>
                <a:tab pos="578485" algn="l"/>
                <a:tab pos="1087120" algn="l"/>
              </a:tabLst>
            </a:pPr>
            <a:r>
              <a:rPr sz="800" spc="-50" dirty="0">
                <a:latin typeface="Arial MT"/>
                <a:cs typeface="Arial MT"/>
              </a:rPr>
              <a:t>3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22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1200" spc="-37" baseline="3472" dirty="0">
                <a:latin typeface="Arial MT"/>
                <a:cs typeface="Arial MT"/>
              </a:rPr>
              <a:t>10</a:t>
            </a:r>
            <a:endParaRPr sz="1200" baseline="3472">
              <a:latin typeface="Arial MT"/>
              <a:cs typeface="Arial MT"/>
            </a:endParaRPr>
          </a:p>
          <a:p>
            <a:pPr marL="134620">
              <a:lnSpc>
                <a:spcPct val="100000"/>
              </a:lnSpc>
              <a:spcBef>
                <a:spcPts val="390"/>
              </a:spcBef>
              <a:tabLst>
                <a:tab pos="578485" algn="l"/>
                <a:tab pos="1075690" algn="l"/>
              </a:tabLst>
            </a:pPr>
            <a:r>
              <a:rPr sz="800" spc="-10" dirty="0">
                <a:latin typeface="Arial MT"/>
                <a:cs typeface="Arial MT"/>
              </a:rPr>
              <a:t>-</a:t>
            </a:r>
            <a:r>
              <a:rPr sz="800" spc="-60" dirty="0">
                <a:latin typeface="Arial MT"/>
                <a:cs typeface="Arial MT"/>
              </a:rPr>
              <a:t>2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13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PE</a:t>
            </a:r>
            <a:endParaRPr sz="800">
              <a:latin typeface="Arial MT"/>
              <a:cs typeface="Arial MT"/>
            </a:endParaRPr>
          </a:p>
          <a:p>
            <a:pPr marL="151130">
              <a:lnSpc>
                <a:spcPct val="100000"/>
              </a:lnSpc>
              <a:spcBef>
                <a:spcPts val="390"/>
              </a:spcBef>
              <a:tabLst>
                <a:tab pos="578485" algn="l"/>
                <a:tab pos="1075690" algn="l"/>
              </a:tabLst>
            </a:pPr>
            <a:r>
              <a:rPr sz="800" spc="-50" dirty="0">
                <a:latin typeface="Arial MT"/>
                <a:cs typeface="Arial MT"/>
              </a:rPr>
              <a:t>3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52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PE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636854" y="512902"/>
            <a:ext cx="1879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50" dirty="0">
                <a:latin typeface="Arial"/>
                <a:cs typeface="Arial"/>
              </a:rPr>
              <a:t>7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22402" y="95034"/>
            <a:ext cx="3594735" cy="2981960"/>
            <a:chOff x="122402" y="95034"/>
            <a:chExt cx="3594735" cy="2981960"/>
          </a:xfrm>
        </p:grpSpPr>
        <p:pic>
          <p:nvPicPr>
            <p:cNvPr id="96" name="object 9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762" y="771842"/>
              <a:ext cx="3557879" cy="230471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402" y="95034"/>
              <a:ext cx="968400" cy="53496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230758" y="2762999"/>
              <a:ext cx="3427095" cy="264160"/>
            </a:xfrm>
            <a:custGeom>
              <a:avLst/>
              <a:gdLst/>
              <a:ahLst/>
              <a:cxnLst/>
              <a:rect l="l" t="t" r="r" b="b"/>
              <a:pathLst>
                <a:path w="3427095" h="264160">
                  <a:moveTo>
                    <a:pt x="3426485" y="0"/>
                  </a:moveTo>
                  <a:lnTo>
                    <a:pt x="0" y="0"/>
                  </a:lnTo>
                  <a:lnTo>
                    <a:pt x="0" y="263880"/>
                  </a:lnTo>
                  <a:lnTo>
                    <a:pt x="1713242" y="263880"/>
                  </a:lnTo>
                  <a:lnTo>
                    <a:pt x="3426485" y="263880"/>
                  </a:lnTo>
                  <a:lnTo>
                    <a:pt x="3426485" y="0"/>
                  </a:lnTo>
                  <a:close/>
                </a:path>
              </a:pathLst>
            </a:custGeom>
            <a:solidFill>
              <a:srgbClr val="FFFFFF">
                <a:alpha val="56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052906" y="2771177"/>
            <a:ext cx="17811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POSTHAVEN </a:t>
            </a:r>
            <a:r>
              <a:rPr sz="1400" b="1" spc="-10" dirty="0">
                <a:latin typeface="Arial"/>
                <a:cs typeface="Arial"/>
              </a:rPr>
              <a:t>NEXUS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0" name="object 10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21723" y="2330593"/>
            <a:ext cx="1071360" cy="154584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54763" y="2581198"/>
            <a:ext cx="1205280" cy="245516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48286" y="2862719"/>
            <a:ext cx="1211402" cy="229323"/>
          </a:xfrm>
          <a:prstGeom prst="rect">
            <a:avLst/>
          </a:prstGeom>
        </p:spPr>
      </p:pic>
      <p:sp>
        <p:nvSpPr>
          <p:cNvPr id="103" name="object 103"/>
          <p:cNvSpPr txBox="1"/>
          <p:nvPr/>
        </p:nvSpPr>
        <p:spPr>
          <a:xfrm>
            <a:off x="5636424" y="3210900"/>
            <a:ext cx="1025525" cy="3581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405"/>
              </a:spcBef>
            </a:pPr>
            <a:r>
              <a:rPr sz="900" spc="-10" dirty="0">
                <a:latin typeface="Arial MT"/>
                <a:cs typeface="Arial MT"/>
              </a:rPr>
              <a:t>CIM0000964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800" dirty="0">
                <a:latin typeface="Arial MT"/>
                <a:cs typeface="Arial MT"/>
              </a:rPr>
              <a:t>HARVEST</a:t>
            </a:r>
            <a:r>
              <a:rPr sz="800" spc="-3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OLYMPUS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642533" y="3985843"/>
            <a:ext cx="1406525" cy="3600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15"/>
              </a:spcBef>
            </a:pPr>
            <a:r>
              <a:rPr sz="900" spc="-10" dirty="0">
                <a:latin typeface="Arial MT"/>
                <a:cs typeface="Arial MT"/>
              </a:rPr>
              <a:t>CFF0184936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latin typeface="Arial MT"/>
                <a:cs typeface="Arial MT"/>
              </a:rPr>
              <a:t>DENISON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POLL</a:t>
            </a:r>
            <a:r>
              <a:rPr sz="800" spc="-4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TIZA</a:t>
            </a:r>
            <a:r>
              <a:rPr sz="800" spc="-5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YUKON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379054" y="6918744"/>
            <a:ext cx="68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16-Feb-</a:t>
            </a:r>
            <a:r>
              <a:rPr sz="900" spc="-20" dirty="0">
                <a:latin typeface="Arial MT"/>
                <a:cs typeface="Arial MT"/>
              </a:rPr>
              <a:t>2026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944" y="5295"/>
            <a:ext cx="343916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831215" algn="l"/>
              </a:tabLst>
            </a:pPr>
            <a:r>
              <a:rPr lang="en-CA" sz="2000" b="1" spc="-20" dirty="0">
                <a:solidFill>
                  <a:srgbClr val="FFFFFF"/>
                </a:solidFill>
                <a:latin typeface="Arial"/>
                <a:cs typeface="Arial"/>
              </a:rPr>
              <a:t>28D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100" dirty="0"/>
              <a:t> </a:t>
            </a:r>
            <a:r>
              <a:rPr spc="-25" dirty="0"/>
              <a:t>G2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180" y="337578"/>
            <a:ext cx="4147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5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6</a:t>
            </a:r>
            <a:r>
              <a:rPr sz="1400" spc="11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4257" y="800188"/>
            <a:ext cx="2087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B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 O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32755" y="1002601"/>
            <a:ext cx="733425" cy="982344"/>
            <a:chOff x="5432755" y="1002601"/>
            <a:chExt cx="733425" cy="982344"/>
          </a:xfrm>
        </p:grpSpPr>
        <p:sp>
          <p:nvSpPr>
            <p:cNvPr id="6" name="object 6"/>
            <p:cNvSpPr/>
            <p:nvPr/>
          </p:nvSpPr>
          <p:spPr>
            <a:xfrm>
              <a:off x="5432755" y="1002601"/>
              <a:ext cx="733425" cy="727710"/>
            </a:xfrm>
            <a:custGeom>
              <a:avLst/>
              <a:gdLst/>
              <a:ahLst/>
              <a:cxnLst/>
              <a:rect l="l" t="t" r="r" b="b"/>
              <a:pathLst>
                <a:path w="733425" h="727710">
                  <a:moveTo>
                    <a:pt x="732243" y="0"/>
                  </a:moveTo>
                  <a:lnTo>
                    <a:pt x="0" y="0"/>
                  </a:lnTo>
                  <a:lnTo>
                    <a:pt x="0" y="242633"/>
                  </a:lnTo>
                  <a:lnTo>
                    <a:pt x="366128" y="242633"/>
                  </a:lnTo>
                  <a:lnTo>
                    <a:pt x="732243" y="242633"/>
                  </a:lnTo>
                  <a:lnTo>
                    <a:pt x="732243" y="0"/>
                  </a:lnTo>
                  <a:close/>
                </a:path>
                <a:path w="733425" h="727710">
                  <a:moveTo>
                    <a:pt x="733323" y="484555"/>
                  </a:moveTo>
                  <a:lnTo>
                    <a:pt x="732243" y="484555"/>
                  </a:lnTo>
                  <a:lnTo>
                    <a:pt x="732243" y="243357"/>
                  </a:lnTo>
                  <a:lnTo>
                    <a:pt x="3238" y="243357"/>
                  </a:lnTo>
                  <a:lnTo>
                    <a:pt x="3238" y="484555"/>
                  </a:lnTo>
                  <a:lnTo>
                    <a:pt x="1079" y="484555"/>
                  </a:lnTo>
                  <a:lnTo>
                    <a:pt x="1079" y="727202"/>
                  </a:lnTo>
                  <a:lnTo>
                    <a:pt x="367207" y="727202"/>
                  </a:lnTo>
                  <a:lnTo>
                    <a:pt x="733323" y="727202"/>
                  </a:lnTo>
                  <a:lnTo>
                    <a:pt x="733323" y="484555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3479" y="1735201"/>
              <a:ext cx="732155" cy="249554"/>
            </a:xfrm>
            <a:custGeom>
              <a:avLst/>
              <a:gdLst/>
              <a:ahLst/>
              <a:cxnLst/>
              <a:rect l="l" t="t" r="r" b="b"/>
              <a:pathLst>
                <a:path w="732154" h="249555">
                  <a:moveTo>
                    <a:pt x="731875" y="0"/>
                  </a:moveTo>
                  <a:lnTo>
                    <a:pt x="0" y="0"/>
                  </a:lnTo>
                  <a:lnTo>
                    <a:pt x="0" y="249478"/>
                  </a:lnTo>
                  <a:lnTo>
                    <a:pt x="366115" y="249478"/>
                  </a:lnTo>
                  <a:lnTo>
                    <a:pt x="731875" y="249478"/>
                  </a:lnTo>
                  <a:lnTo>
                    <a:pt x="731875" y="0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840480" y="1003324"/>
            <a:ext cx="665480" cy="975994"/>
          </a:xfrm>
          <a:custGeom>
            <a:avLst/>
            <a:gdLst/>
            <a:ahLst/>
            <a:cxnLst/>
            <a:rect l="l" t="t" r="r" b="b"/>
            <a:pathLst>
              <a:path w="665479" h="975994">
                <a:moveTo>
                  <a:pt x="660234" y="733310"/>
                </a:moveTo>
                <a:lnTo>
                  <a:pt x="0" y="733310"/>
                </a:lnTo>
                <a:lnTo>
                  <a:pt x="0" y="975956"/>
                </a:lnTo>
                <a:lnTo>
                  <a:pt x="330123" y="975956"/>
                </a:lnTo>
                <a:lnTo>
                  <a:pt x="660234" y="975956"/>
                </a:lnTo>
                <a:lnTo>
                  <a:pt x="660234" y="733310"/>
                </a:lnTo>
                <a:close/>
              </a:path>
              <a:path w="665479" h="975994">
                <a:moveTo>
                  <a:pt x="662038" y="0"/>
                </a:moveTo>
                <a:lnTo>
                  <a:pt x="1079" y="0"/>
                </a:lnTo>
                <a:lnTo>
                  <a:pt x="1079" y="242633"/>
                </a:lnTo>
                <a:lnTo>
                  <a:pt x="331558" y="242633"/>
                </a:lnTo>
                <a:lnTo>
                  <a:pt x="662038" y="242633"/>
                </a:lnTo>
                <a:lnTo>
                  <a:pt x="662038" y="0"/>
                </a:lnTo>
                <a:close/>
              </a:path>
              <a:path w="665479" h="975994">
                <a:moveTo>
                  <a:pt x="665276" y="245872"/>
                </a:moveTo>
                <a:lnTo>
                  <a:pt x="1803" y="245872"/>
                </a:lnTo>
                <a:lnTo>
                  <a:pt x="1803" y="484555"/>
                </a:lnTo>
                <a:lnTo>
                  <a:pt x="355" y="484555"/>
                </a:lnTo>
                <a:lnTo>
                  <a:pt x="355" y="727189"/>
                </a:lnTo>
                <a:lnTo>
                  <a:pt x="331558" y="727189"/>
                </a:lnTo>
                <a:lnTo>
                  <a:pt x="662393" y="727189"/>
                </a:lnTo>
                <a:lnTo>
                  <a:pt x="662393" y="488518"/>
                </a:lnTo>
                <a:lnTo>
                  <a:pt x="665276" y="488518"/>
                </a:lnTo>
                <a:lnTo>
                  <a:pt x="665276" y="245872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35259" y="991983"/>
          <a:ext cx="3375024" cy="99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Tattoo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PEJ</a:t>
                      </a:r>
                      <a:r>
                        <a:rPr sz="105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0" dirty="0">
                          <a:latin typeface="Arial MT"/>
                          <a:cs typeface="Arial MT"/>
                        </a:rPr>
                        <a:t>218N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Breed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889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Limousin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Birthdate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19-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May-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2025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Reg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CFM4129362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Colour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Horns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Single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 Ease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Unassisted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837863" y="2076386"/>
            <a:ext cx="25882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G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40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847681" y="2273045"/>
            <a:ext cx="2078355" cy="839469"/>
            <a:chOff x="3847681" y="2273045"/>
            <a:chExt cx="2078355" cy="839469"/>
          </a:xfrm>
        </p:grpSpPr>
        <p:sp>
          <p:nvSpPr>
            <p:cNvPr id="12" name="object 12"/>
            <p:cNvSpPr/>
            <p:nvPr/>
          </p:nvSpPr>
          <p:spPr>
            <a:xfrm>
              <a:off x="5051158" y="2280602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72"/>
                  </a:lnTo>
                  <a:lnTo>
                    <a:pt x="437400" y="272872"/>
                  </a:lnTo>
                  <a:lnTo>
                    <a:pt x="874801" y="272872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1158" y="2557437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51158" y="2835719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47681" y="2273045"/>
              <a:ext cx="1203325" cy="839469"/>
            </a:xfrm>
            <a:custGeom>
              <a:avLst/>
              <a:gdLst/>
              <a:ahLst/>
              <a:cxnLst/>
              <a:rect l="l" t="t" r="r" b="b"/>
              <a:pathLst>
                <a:path w="1203325" h="839469">
                  <a:moveTo>
                    <a:pt x="1202753" y="0"/>
                  </a:moveTo>
                  <a:lnTo>
                    <a:pt x="0" y="0"/>
                  </a:lnTo>
                  <a:lnTo>
                    <a:pt x="0" y="839152"/>
                  </a:lnTo>
                  <a:lnTo>
                    <a:pt x="601560" y="839152"/>
                  </a:lnTo>
                  <a:lnTo>
                    <a:pt x="1202753" y="839152"/>
                  </a:lnTo>
                  <a:lnTo>
                    <a:pt x="120275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837418" y="2264218"/>
          <a:ext cx="3348355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BIO$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10" dirty="0">
                          <a:solidFill>
                            <a:srgbClr val="3F3F3F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2857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Balanced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1030071" y="3306670"/>
            <a:ext cx="971550" cy="1003935"/>
            <a:chOff x="1030071" y="3306670"/>
            <a:chExt cx="971550" cy="100393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85" y="3306670"/>
              <a:ext cx="169140" cy="1692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482" y="4116646"/>
              <a:ext cx="146875" cy="1937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33564" y="3387597"/>
              <a:ext cx="818515" cy="822960"/>
            </a:xfrm>
            <a:custGeom>
              <a:avLst/>
              <a:gdLst/>
              <a:ahLst/>
              <a:cxnLst/>
              <a:rect l="l" t="t" r="r" b="b"/>
              <a:pathLst>
                <a:path w="818514" h="822960">
                  <a:moveTo>
                    <a:pt x="0" y="100075"/>
                  </a:moveTo>
                  <a:lnTo>
                    <a:pt x="0" y="0"/>
                  </a:lnTo>
                  <a:lnTo>
                    <a:pt x="791641" y="0"/>
                  </a:lnTo>
                </a:path>
                <a:path w="818514" h="822960">
                  <a:moveTo>
                    <a:pt x="210959" y="664565"/>
                  </a:moveTo>
                  <a:lnTo>
                    <a:pt x="210959" y="822960"/>
                  </a:lnTo>
                  <a:lnTo>
                    <a:pt x="818273" y="822960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33214" y="3521786"/>
            <a:ext cx="3829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D</a:t>
            </a:r>
            <a:r>
              <a:rPr sz="1000" spc="10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A</a:t>
            </a:r>
            <a:r>
              <a:rPr sz="1000" spc="5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FF0BB2"/>
                </a:solidFill>
                <a:latin typeface="Arial MT"/>
                <a:cs typeface="Arial MT"/>
              </a:rPr>
              <a:t>M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83159" y="3183305"/>
            <a:ext cx="7139940" cy="1252220"/>
            <a:chOff x="83159" y="3183305"/>
            <a:chExt cx="7139940" cy="125222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3983" y="3297773"/>
              <a:ext cx="170476" cy="1705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524" y="4120608"/>
              <a:ext cx="146875" cy="19379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524121" y="3380041"/>
              <a:ext cx="869315" cy="835025"/>
            </a:xfrm>
            <a:custGeom>
              <a:avLst/>
              <a:gdLst/>
              <a:ahLst/>
              <a:cxnLst/>
              <a:rect l="l" t="t" r="r" b="b"/>
              <a:pathLst>
                <a:path w="869314" h="835025">
                  <a:moveTo>
                    <a:pt x="0" y="105473"/>
                  </a:moveTo>
                  <a:lnTo>
                    <a:pt x="0" y="0"/>
                  </a:lnTo>
                  <a:lnTo>
                    <a:pt x="842403" y="0"/>
                  </a:lnTo>
                </a:path>
                <a:path w="869314" h="835025">
                  <a:moveTo>
                    <a:pt x="118084" y="691197"/>
                  </a:moveTo>
                  <a:lnTo>
                    <a:pt x="118084" y="834834"/>
                  </a:lnTo>
                  <a:lnTo>
                    <a:pt x="869035" y="834834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8277" y="3189605"/>
              <a:ext cx="7028180" cy="1239520"/>
            </a:xfrm>
            <a:custGeom>
              <a:avLst/>
              <a:gdLst/>
              <a:ahLst/>
              <a:cxnLst/>
              <a:rect l="l" t="t" r="r" b="b"/>
              <a:pathLst>
                <a:path w="7028180" h="1239520">
                  <a:moveTo>
                    <a:pt x="3513963" y="1239469"/>
                  </a:moveTo>
                  <a:lnTo>
                    <a:pt x="0" y="1239469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239469"/>
                  </a:lnTo>
                  <a:lnTo>
                    <a:pt x="3513963" y="1239469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159" y="3214369"/>
              <a:ext cx="250825" cy="1179830"/>
            </a:xfrm>
            <a:custGeom>
              <a:avLst/>
              <a:gdLst/>
              <a:ahLst/>
              <a:cxnLst/>
              <a:rect l="l" t="t" r="r" b="b"/>
              <a:pathLst>
                <a:path w="250825" h="1179829">
                  <a:moveTo>
                    <a:pt x="250202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0" y="1179830"/>
                  </a:lnTo>
                  <a:lnTo>
                    <a:pt x="250202" y="1179830"/>
                  </a:lnTo>
                  <a:lnTo>
                    <a:pt x="250202" y="590550"/>
                  </a:lnTo>
                  <a:lnTo>
                    <a:pt x="250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3205" y="7228928"/>
            <a:ext cx="7183755" cy="1808480"/>
            <a:chOff x="43205" y="7228928"/>
            <a:chExt cx="7183755" cy="1808480"/>
          </a:xfrm>
        </p:grpSpPr>
        <p:sp>
          <p:nvSpPr>
            <p:cNvPr id="29" name="object 29"/>
            <p:cNvSpPr/>
            <p:nvPr/>
          </p:nvSpPr>
          <p:spPr>
            <a:xfrm>
              <a:off x="192239" y="7235278"/>
              <a:ext cx="7028180" cy="1795780"/>
            </a:xfrm>
            <a:custGeom>
              <a:avLst/>
              <a:gdLst/>
              <a:ahLst/>
              <a:cxnLst/>
              <a:rect l="l" t="t" r="r" b="b"/>
              <a:pathLst>
                <a:path w="7028180" h="1795779">
                  <a:moveTo>
                    <a:pt x="3513963" y="1795322"/>
                  </a:moveTo>
                  <a:lnTo>
                    <a:pt x="0" y="1795322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795322"/>
                  </a:lnTo>
                  <a:lnTo>
                    <a:pt x="3513963" y="1795322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205" y="7313764"/>
              <a:ext cx="262255" cy="1630680"/>
            </a:xfrm>
            <a:custGeom>
              <a:avLst/>
              <a:gdLst/>
              <a:ahLst/>
              <a:cxnLst/>
              <a:rect l="l" t="t" r="r" b="b"/>
              <a:pathLst>
                <a:path w="262255" h="1630679">
                  <a:moveTo>
                    <a:pt x="262077" y="0"/>
                  </a:moveTo>
                  <a:lnTo>
                    <a:pt x="0" y="0"/>
                  </a:lnTo>
                  <a:lnTo>
                    <a:pt x="0" y="1630438"/>
                  </a:lnTo>
                  <a:lnTo>
                    <a:pt x="131038" y="1630438"/>
                  </a:lnTo>
                  <a:lnTo>
                    <a:pt x="262077" y="1630438"/>
                  </a:lnTo>
                  <a:lnTo>
                    <a:pt x="262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7763" y="7404094"/>
            <a:ext cx="174625" cy="1447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 O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 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8441" y="3315939"/>
            <a:ext cx="174625" cy="977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 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5020" y="3512987"/>
            <a:ext cx="119888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249554" indent="6985">
              <a:lnSpc>
                <a:spcPct val="107500"/>
              </a:lnSpc>
              <a:spcBef>
                <a:spcPts val="100"/>
              </a:spcBef>
            </a:pP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S</a:t>
            </a:r>
            <a:r>
              <a:rPr sz="1000" spc="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I</a:t>
            </a:r>
            <a:r>
              <a:rPr sz="1000" spc="20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R</a:t>
            </a:r>
            <a:r>
              <a:rPr sz="1000" spc="1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31589B"/>
                </a:solidFill>
                <a:latin typeface="Arial MT"/>
                <a:cs typeface="Arial MT"/>
              </a:rPr>
              <a:t>E </a:t>
            </a:r>
            <a:r>
              <a:rPr sz="1000" spc="-10" dirty="0">
                <a:latin typeface="Arial MT"/>
                <a:cs typeface="Arial MT"/>
              </a:rPr>
              <a:t>NFM2564470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900" dirty="0">
                <a:latin typeface="Arial MT"/>
                <a:cs typeface="Arial MT"/>
              </a:rPr>
              <a:t>GAAN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DAKOTA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RG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8L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13824" y="6819683"/>
            <a:ext cx="2611755" cy="32829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S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U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P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</a:t>
            </a:r>
            <a:r>
              <a:rPr sz="900" b="1" spc="6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170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K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G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</a:t>
            </a:r>
            <a:r>
              <a:rPr sz="900" b="1" spc="175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(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%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302459" y="6849249"/>
            <a:ext cx="71437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N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F</a:t>
            </a:r>
            <a:r>
              <a:rPr sz="700" spc="9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0" y="4495444"/>
            <a:ext cx="7223125" cy="2682875"/>
            <a:chOff x="0" y="4495444"/>
            <a:chExt cx="7223125" cy="2682875"/>
          </a:xfrm>
        </p:grpSpPr>
        <p:sp>
          <p:nvSpPr>
            <p:cNvPr id="37" name="object 37"/>
            <p:cNvSpPr/>
            <p:nvPr/>
          </p:nvSpPr>
          <p:spPr>
            <a:xfrm>
              <a:off x="188277" y="4501794"/>
              <a:ext cx="7028180" cy="2670175"/>
            </a:xfrm>
            <a:custGeom>
              <a:avLst/>
              <a:gdLst/>
              <a:ahLst/>
              <a:cxnLst/>
              <a:rect l="l" t="t" r="r" b="b"/>
              <a:pathLst>
                <a:path w="7028180" h="2670175">
                  <a:moveTo>
                    <a:pt x="3513963" y="2669768"/>
                  </a:moveTo>
                  <a:lnTo>
                    <a:pt x="0" y="2669768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2669768"/>
                  </a:lnTo>
                  <a:lnTo>
                    <a:pt x="3513963" y="266976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4625276"/>
              <a:ext cx="445134" cy="2493645"/>
            </a:xfrm>
            <a:custGeom>
              <a:avLst/>
              <a:gdLst/>
              <a:ahLst/>
              <a:cxnLst/>
              <a:rect l="l" t="t" r="r" b="b"/>
              <a:pathLst>
                <a:path w="445134" h="2493645">
                  <a:moveTo>
                    <a:pt x="246595" y="0"/>
                  </a:moveTo>
                  <a:lnTo>
                    <a:pt x="0" y="0"/>
                  </a:lnTo>
                  <a:lnTo>
                    <a:pt x="0" y="2493365"/>
                  </a:lnTo>
                  <a:lnTo>
                    <a:pt x="246595" y="2493365"/>
                  </a:lnTo>
                  <a:lnTo>
                    <a:pt x="246595" y="0"/>
                  </a:lnTo>
                  <a:close/>
                </a:path>
                <a:path w="445134" h="2493645">
                  <a:moveTo>
                    <a:pt x="444601" y="666813"/>
                  </a:moveTo>
                  <a:lnTo>
                    <a:pt x="251637" y="666813"/>
                  </a:lnTo>
                  <a:lnTo>
                    <a:pt x="251637" y="1552003"/>
                  </a:lnTo>
                  <a:lnTo>
                    <a:pt x="251637" y="2438463"/>
                  </a:lnTo>
                  <a:lnTo>
                    <a:pt x="444601" y="2438463"/>
                  </a:lnTo>
                  <a:lnTo>
                    <a:pt x="444601" y="1552003"/>
                  </a:lnTo>
                  <a:lnTo>
                    <a:pt x="444601" y="666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42043" y="4737221"/>
            <a:ext cx="174625" cy="2269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I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V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 L U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 O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4720" y="9168420"/>
            <a:ext cx="125095" cy="68072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</a:t>
            </a:r>
            <a:r>
              <a:rPr sz="700" b="1" spc="5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00" dirty="0">
                <a:latin typeface="Arial"/>
                <a:cs typeface="Arial"/>
              </a:rPr>
              <a:t> </a:t>
            </a:r>
            <a:r>
              <a:rPr sz="700" b="1" spc="-50" dirty="0"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6839" y="9170999"/>
            <a:ext cx="4135754" cy="245745"/>
          </a:xfrm>
          <a:custGeom>
            <a:avLst/>
            <a:gdLst/>
            <a:ahLst/>
            <a:cxnLst/>
            <a:rect l="l" t="t" r="r" b="b"/>
            <a:pathLst>
              <a:path w="4135754" h="245745">
                <a:moveTo>
                  <a:pt x="4135323" y="0"/>
                </a:moveTo>
                <a:lnTo>
                  <a:pt x="0" y="0"/>
                </a:lnTo>
                <a:lnTo>
                  <a:pt x="0" y="245160"/>
                </a:lnTo>
                <a:lnTo>
                  <a:pt x="2067839" y="245160"/>
                </a:lnTo>
                <a:lnTo>
                  <a:pt x="4135323" y="245160"/>
                </a:lnTo>
                <a:lnTo>
                  <a:pt x="413532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59994" y="9173514"/>
            <a:ext cx="4143375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3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Consignor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Comments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37163" y="9167761"/>
            <a:ext cx="2537460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35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Contact</a:t>
            </a:r>
            <a:endParaRPr sz="1000">
              <a:latin typeface="Arial MT"/>
              <a:cs typeface="Arial MT"/>
            </a:endParaRPr>
          </a:p>
          <a:p>
            <a:pPr marL="22860" algn="ctr">
              <a:lnSpc>
                <a:spcPct val="100000"/>
              </a:lnSpc>
              <a:spcBef>
                <a:spcPts val="57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E.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JOHN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endParaRPr sz="900">
              <a:latin typeface="Arial"/>
              <a:cs typeface="Arial"/>
            </a:endParaRPr>
          </a:p>
          <a:p>
            <a:pPr marL="20320" algn="ctr">
              <a:lnSpc>
                <a:spcPct val="100000"/>
              </a:lnSpc>
              <a:spcBef>
                <a:spcPts val="300"/>
              </a:spcBef>
            </a:pP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POSTHAVEN</a:t>
            </a:r>
            <a:r>
              <a:rPr sz="8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Arial"/>
                <a:cs typeface="Arial"/>
              </a:rPr>
              <a:t>FARM</a:t>
            </a:r>
            <a:endParaRPr sz="80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360"/>
              </a:spcBef>
            </a:pP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</a:rPr>
              <a:t>519-846-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9320</a:t>
            </a:r>
            <a:r>
              <a:rPr sz="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7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ejpost@posthavenlimousin.com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865602" y="7303325"/>
            <a:ext cx="2080895" cy="243204"/>
          </a:xfrm>
          <a:custGeom>
            <a:avLst/>
            <a:gdLst/>
            <a:ahLst/>
            <a:cxnLst/>
            <a:rect l="l" t="t" r="r" b="b"/>
            <a:pathLst>
              <a:path w="2080895" h="243204">
                <a:moveTo>
                  <a:pt x="2080437" y="0"/>
                </a:moveTo>
                <a:lnTo>
                  <a:pt x="0" y="0"/>
                </a:lnTo>
                <a:lnTo>
                  <a:pt x="0" y="242989"/>
                </a:lnTo>
                <a:lnTo>
                  <a:pt x="1040396" y="242989"/>
                </a:lnTo>
                <a:lnTo>
                  <a:pt x="2080437" y="242989"/>
                </a:lnTo>
                <a:lnTo>
                  <a:pt x="208043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353694" y="7286942"/>
            <a:ext cx="6755765" cy="1689735"/>
            <a:chOff x="353694" y="7286942"/>
            <a:chExt cx="6755765" cy="1689735"/>
          </a:xfrm>
        </p:grpSpPr>
        <p:sp>
          <p:nvSpPr>
            <p:cNvPr id="46" name="object 46"/>
            <p:cNvSpPr/>
            <p:nvPr/>
          </p:nvSpPr>
          <p:spPr>
            <a:xfrm>
              <a:off x="5201996" y="7303325"/>
              <a:ext cx="1897380" cy="243204"/>
            </a:xfrm>
            <a:custGeom>
              <a:avLst/>
              <a:gdLst/>
              <a:ahLst/>
              <a:cxnLst/>
              <a:rect l="l" t="t" r="r" b="b"/>
              <a:pathLst>
                <a:path w="1897379" h="243204">
                  <a:moveTo>
                    <a:pt x="1896846" y="0"/>
                  </a:moveTo>
                  <a:lnTo>
                    <a:pt x="0" y="0"/>
                  </a:lnTo>
                  <a:lnTo>
                    <a:pt x="0" y="242989"/>
                  </a:lnTo>
                  <a:lnTo>
                    <a:pt x="948601" y="242989"/>
                  </a:lnTo>
                  <a:lnTo>
                    <a:pt x="1896846" y="242989"/>
                  </a:lnTo>
                  <a:lnTo>
                    <a:pt x="189684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400076" y="7547038"/>
              <a:ext cx="7620" cy="1397000"/>
            </a:xfrm>
            <a:custGeom>
              <a:avLst/>
              <a:gdLst/>
              <a:ahLst/>
              <a:cxnLst/>
              <a:rect l="l" t="t" r="r" b="b"/>
              <a:pathLst>
                <a:path w="7620" h="1397000">
                  <a:moveTo>
                    <a:pt x="0" y="0"/>
                  </a:moveTo>
                  <a:lnTo>
                    <a:pt x="7569" y="1396796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6400" y="7300798"/>
              <a:ext cx="2236470" cy="246379"/>
            </a:xfrm>
            <a:custGeom>
              <a:avLst/>
              <a:gdLst/>
              <a:ahLst/>
              <a:cxnLst/>
              <a:rect l="l" t="t" r="r" b="b"/>
              <a:pathLst>
                <a:path w="2236470" h="246379">
                  <a:moveTo>
                    <a:pt x="2236317" y="0"/>
                  </a:moveTo>
                  <a:lnTo>
                    <a:pt x="2236317" y="0"/>
                  </a:lnTo>
                  <a:lnTo>
                    <a:pt x="0" y="0"/>
                  </a:lnTo>
                  <a:lnTo>
                    <a:pt x="0" y="245884"/>
                  </a:lnTo>
                  <a:lnTo>
                    <a:pt x="383044" y="245884"/>
                  </a:lnTo>
                  <a:lnTo>
                    <a:pt x="765721" y="245884"/>
                  </a:lnTo>
                  <a:lnTo>
                    <a:pt x="765721" y="244436"/>
                  </a:lnTo>
                  <a:lnTo>
                    <a:pt x="2236317" y="244436"/>
                  </a:lnTo>
                  <a:lnTo>
                    <a:pt x="2236317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9994" y="7293241"/>
              <a:ext cx="6743700" cy="1677035"/>
            </a:xfrm>
            <a:custGeom>
              <a:avLst/>
              <a:gdLst/>
              <a:ahLst/>
              <a:cxnLst/>
              <a:rect l="l" t="t" r="r" b="b"/>
              <a:pathLst>
                <a:path w="6743700" h="1677034">
                  <a:moveTo>
                    <a:pt x="1116368" y="1676514"/>
                  </a:moveTo>
                  <a:lnTo>
                    <a:pt x="0" y="1676514"/>
                  </a:lnTo>
                  <a:lnTo>
                    <a:pt x="0" y="0"/>
                  </a:lnTo>
                  <a:lnTo>
                    <a:pt x="2232723" y="0"/>
                  </a:lnTo>
                  <a:lnTo>
                    <a:pt x="2232723" y="1676514"/>
                  </a:lnTo>
                  <a:lnTo>
                    <a:pt x="1116368" y="1676514"/>
                  </a:lnTo>
                  <a:close/>
                </a:path>
                <a:path w="6743700" h="1677034">
                  <a:moveTo>
                    <a:pt x="5789523" y="1650961"/>
                  </a:moveTo>
                  <a:lnTo>
                    <a:pt x="4835525" y="1650961"/>
                  </a:lnTo>
                  <a:lnTo>
                    <a:pt x="4835525" y="11874"/>
                  </a:lnTo>
                  <a:lnTo>
                    <a:pt x="6743166" y="11874"/>
                  </a:lnTo>
                  <a:lnTo>
                    <a:pt x="6743166" y="1650961"/>
                  </a:lnTo>
                  <a:lnTo>
                    <a:pt x="5789523" y="1650961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5312422" y="7336701"/>
            <a:ext cx="1399540" cy="155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83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Physical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Evaluation</a:t>
            </a:r>
            <a:endParaRPr sz="1000">
              <a:latin typeface="Arial MT"/>
              <a:cs typeface="Arial MT"/>
            </a:endParaRPr>
          </a:p>
          <a:p>
            <a:pPr marL="43815" algn="just">
              <a:lnSpc>
                <a:spcPct val="100000"/>
              </a:lnSpc>
              <a:spcBef>
                <a:spcPts val="1070"/>
              </a:spcBef>
            </a:pPr>
            <a:r>
              <a:rPr sz="700" spc="-10" dirty="0">
                <a:latin typeface="Arial MT"/>
                <a:cs typeface="Arial MT"/>
              </a:rPr>
              <a:t>Weight </a:t>
            </a:r>
            <a:r>
              <a:rPr sz="700" dirty="0">
                <a:latin typeface="Arial MT"/>
                <a:cs typeface="Arial MT"/>
              </a:rPr>
              <a:t>/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Day</a:t>
            </a:r>
            <a:r>
              <a:rPr sz="700" spc="-10" dirty="0">
                <a:latin typeface="Arial MT"/>
                <a:cs typeface="Arial MT"/>
              </a:rPr>
              <a:t> of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Age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  <a:p>
            <a:pPr marL="281940" algn="just">
              <a:lnSpc>
                <a:spcPct val="100000"/>
              </a:lnSpc>
              <a:spcBef>
                <a:spcPts val="730"/>
              </a:spcBef>
            </a:pPr>
            <a:r>
              <a:rPr sz="900" dirty="0">
                <a:latin typeface="Arial MT"/>
                <a:cs typeface="Arial MT"/>
              </a:rPr>
              <a:t>Hip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 </a:t>
            </a:r>
            <a:r>
              <a:rPr sz="800" spc="-20" dirty="0">
                <a:latin typeface="Arial MT"/>
                <a:cs typeface="Arial MT"/>
              </a:rPr>
              <a:t>(in)</a:t>
            </a:r>
            <a:endParaRPr sz="800">
              <a:latin typeface="Arial MT"/>
              <a:cs typeface="Arial MT"/>
            </a:endParaRPr>
          </a:p>
          <a:p>
            <a:pPr marL="207010" marR="379730" indent="466725" algn="just">
              <a:lnSpc>
                <a:spcPct val="167600"/>
              </a:lnSpc>
              <a:spcBef>
                <a:spcPts val="30"/>
              </a:spcBef>
            </a:pPr>
            <a:r>
              <a:rPr sz="900" spc="-10" dirty="0">
                <a:latin typeface="Arial MT"/>
                <a:cs typeface="Arial MT"/>
              </a:rPr>
              <a:t>Frame </a:t>
            </a: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(cm) </a:t>
            </a:r>
            <a:r>
              <a:rPr sz="800" dirty="0">
                <a:latin typeface="Arial MT"/>
                <a:cs typeface="Arial MT"/>
              </a:rPr>
              <a:t>Adj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365d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</a:t>
            </a:r>
            <a:r>
              <a:rPr sz="800" spc="-20" dirty="0">
                <a:latin typeface="Arial MT"/>
                <a:cs typeface="Arial MT"/>
              </a:rPr>
              <a:t> (cm)</a:t>
            </a:r>
            <a:endParaRPr sz="8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730"/>
              </a:spcBef>
            </a:pPr>
            <a:r>
              <a:rPr sz="800" dirty="0">
                <a:latin typeface="Arial MT"/>
                <a:cs typeface="Arial MT"/>
              </a:rPr>
              <a:t>Breeding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Soundness</a:t>
            </a:r>
            <a:endParaRPr sz="800">
              <a:latin typeface="Arial MT"/>
              <a:cs typeface="Arial MT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128443"/>
              </p:ext>
            </p:extLst>
          </p:nvPr>
        </p:nvGraphicFramePr>
        <p:xfrm>
          <a:off x="478726" y="7294676"/>
          <a:ext cx="4490082" cy="1673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0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3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R="48260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Stage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Weight</a:t>
                      </a:r>
                      <a:r>
                        <a:rPr sz="10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ADG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4104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Ultrasound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ADADAD"/>
                      </a:solidFill>
                      <a:prstDash val="solid"/>
                    </a:lnL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95885" algn="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Birth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85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556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23875" marR="120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Fat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R="75565" algn="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Weaning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500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20" dirty="0">
                          <a:latin typeface="Arial MT"/>
                          <a:cs typeface="Arial MT"/>
                        </a:rPr>
                        <a:t>2.27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5285" marR="1206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-30" baseline="30864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WWT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539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00" spc="-20" dirty="0">
                          <a:latin typeface="Arial MT"/>
                          <a:cs typeface="Arial MT"/>
                        </a:rPr>
                        <a:t>2.27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1135" marR="1206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-30" baseline="30864" dirty="0">
                          <a:latin typeface="Arial MT"/>
                          <a:cs typeface="Arial MT"/>
                        </a:rPr>
                        <a:t>2</a:t>
                      </a:r>
                      <a:r>
                        <a:rPr sz="800" spc="-20" dirty="0"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745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SOT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spc="-25" dirty="0">
                          <a:latin typeface="Arial MT"/>
                          <a:cs typeface="Arial MT"/>
                        </a:rPr>
                        <a:t>665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9285" marR="1206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lang="en-CA" sz="900" spc="-25" dirty="0">
                          <a:latin typeface="Arial MT"/>
                          <a:cs typeface="Arial MT"/>
                        </a:rPr>
                        <a:t>28D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900" dirty="0">
                          <a:latin typeface="Times New Roman"/>
                          <a:cs typeface="Times New Roman"/>
                        </a:rPr>
                        <a:t>720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CA" sz="900" dirty="0">
                          <a:latin typeface="Times New Roman"/>
                          <a:cs typeface="Times New Roman"/>
                        </a:rPr>
                        <a:t>1.96</a:t>
                      </a: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3545" marR="120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Marbling </a:t>
                      </a:r>
                      <a:r>
                        <a:rPr sz="800" spc="-25" dirty="0"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Adj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YWT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064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Grade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1905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2" name="object 52"/>
          <p:cNvGrpSpPr/>
          <p:nvPr/>
        </p:nvGrpSpPr>
        <p:grpSpPr>
          <a:xfrm>
            <a:off x="5841707" y="33489"/>
            <a:ext cx="669290" cy="407034"/>
            <a:chOff x="5841707" y="33489"/>
            <a:chExt cx="669290" cy="407034"/>
          </a:xfrm>
        </p:grpSpPr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804" y="33489"/>
              <a:ext cx="494258" cy="26819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1707" y="277926"/>
              <a:ext cx="668870" cy="161988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371157" y="6148794"/>
            <a:ext cx="180340" cy="548640"/>
            <a:chOff x="371157" y="6148794"/>
            <a:chExt cx="180340" cy="548640"/>
          </a:xfrm>
        </p:grpSpPr>
        <p:sp>
          <p:nvSpPr>
            <p:cNvPr id="56" name="object 56"/>
            <p:cNvSpPr/>
            <p:nvPr/>
          </p:nvSpPr>
          <p:spPr>
            <a:xfrm>
              <a:off x="490321" y="6151321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1157" y="614879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9844" y="615240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0321" y="633276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71157" y="633023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9844" y="633384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0321" y="65163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1157" y="651419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29844" y="65174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367195" y="4702683"/>
            <a:ext cx="195580" cy="1264285"/>
            <a:chOff x="367195" y="4702683"/>
            <a:chExt cx="195580" cy="1264285"/>
          </a:xfrm>
        </p:grpSpPr>
        <p:sp>
          <p:nvSpPr>
            <p:cNvPr id="66" name="object 66"/>
            <p:cNvSpPr/>
            <p:nvPr/>
          </p:nvSpPr>
          <p:spPr>
            <a:xfrm>
              <a:off x="490321" y="56055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71157" y="56030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29844" y="56066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90321" y="578628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71157" y="57837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9844" y="578699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7195" y="5250243"/>
              <a:ext cx="189230" cy="352425"/>
            </a:xfrm>
            <a:custGeom>
              <a:avLst/>
              <a:gdLst/>
              <a:ahLst/>
              <a:cxnLst/>
              <a:rect l="l" t="t" r="r" b="b"/>
              <a:pathLst>
                <a:path w="189229" h="352425">
                  <a:moveTo>
                    <a:pt x="188645" y="0"/>
                  </a:moveTo>
                  <a:lnTo>
                    <a:pt x="0" y="0"/>
                  </a:lnTo>
                  <a:lnTo>
                    <a:pt x="0" y="172440"/>
                  </a:lnTo>
                  <a:lnTo>
                    <a:pt x="0" y="179641"/>
                  </a:lnTo>
                  <a:lnTo>
                    <a:pt x="0" y="352082"/>
                  </a:lnTo>
                  <a:lnTo>
                    <a:pt x="94322" y="352082"/>
                  </a:lnTo>
                  <a:lnTo>
                    <a:pt x="188645" y="352082"/>
                  </a:lnTo>
                  <a:lnTo>
                    <a:pt x="188645" y="179641"/>
                  </a:lnTo>
                  <a:lnTo>
                    <a:pt x="188645" y="172440"/>
                  </a:lnTo>
                  <a:lnTo>
                    <a:pt x="1886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0321" y="48927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1157" y="48902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9844" y="48938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0321" y="507492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71157" y="507240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607" y="179628"/>
                  </a:lnTo>
                  <a:lnTo>
                    <a:pt x="60845" y="179628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9844" y="507564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70446" y="4702683"/>
              <a:ext cx="90170" cy="179705"/>
            </a:xfrm>
            <a:custGeom>
              <a:avLst/>
              <a:gdLst/>
              <a:ahLst/>
              <a:cxnLst/>
              <a:rect l="l" t="t" r="r" b="b"/>
              <a:pathLst>
                <a:path w="90170" h="179704">
                  <a:moveTo>
                    <a:pt x="89636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44996" y="179641"/>
                  </a:lnTo>
                  <a:lnTo>
                    <a:pt x="89636" y="179641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60794" y="4702683"/>
              <a:ext cx="101600" cy="201930"/>
            </a:xfrm>
            <a:custGeom>
              <a:avLst/>
              <a:gdLst/>
              <a:ahLst/>
              <a:cxnLst/>
              <a:rect l="l" t="t" r="r" b="b"/>
              <a:pathLst>
                <a:path w="101600" h="201929">
                  <a:moveTo>
                    <a:pt x="101523" y="0"/>
                  </a:moveTo>
                  <a:lnTo>
                    <a:pt x="0" y="0"/>
                  </a:lnTo>
                  <a:lnTo>
                    <a:pt x="0" y="201599"/>
                  </a:lnTo>
                  <a:lnTo>
                    <a:pt x="50761" y="201599"/>
                  </a:lnTo>
                  <a:lnTo>
                    <a:pt x="101523" y="201599"/>
                  </a:lnTo>
                  <a:lnTo>
                    <a:pt x="10152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356037" y="4695837"/>
          <a:ext cx="1743075" cy="216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28575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5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85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3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850" spc="3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900" spc="3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217170" marR="15875" indent="875030" algn="r">
                        <a:lnSpc>
                          <a:spcPct val="1324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Milk</a:t>
                      </a:r>
                      <a:r>
                        <a:rPr sz="900" spc="2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spc="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Post-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Yearling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2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Fat</a:t>
                      </a:r>
                      <a:r>
                        <a:rPr sz="900" spc="23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778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1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7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1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44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r>
                        <a:rPr sz="675" spc="-89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43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Scrotal</a:t>
                      </a:r>
                      <a:r>
                        <a:rPr sz="85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Circumference</a:t>
                      </a:r>
                      <a:r>
                        <a:rPr sz="85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(cm)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  <a:solidFill>
                      <a:srgbClr val="596F4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2" name="object 82"/>
          <p:cNvSpPr txBox="1"/>
          <p:nvPr/>
        </p:nvSpPr>
        <p:spPr>
          <a:xfrm>
            <a:off x="388696" y="6937819"/>
            <a:ext cx="820419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i="1" dirty="0">
                <a:solidFill>
                  <a:srgbClr val="161616"/>
                </a:solidFill>
                <a:latin typeface="Arial"/>
                <a:cs typeface="Arial"/>
              </a:rPr>
              <a:t>Last</a:t>
            </a:r>
            <a:r>
              <a:rPr sz="850" b="1" i="1" spc="21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b="1" i="1" spc="-10" dirty="0">
                <a:solidFill>
                  <a:srgbClr val="161616"/>
                </a:solidFill>
                <a:latin typeface="Arial"/>
                <a:cs typeface="Arial"/>
              </a:rPr>
              <a:t>Updated: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1328216" y="4533302"/>
            <a:ext cx="128905" cy="136525"/>
            <a:chOff x="1328216" y="4533302"/>
            <a:chExt cx="128905" cy="136525"/>
          </a:xfrm>
        </p:grpSpPr>
        <p:sp>
          <p:nvSpPr>
            <p:cNvPr id="84" name="object 84"/>
            <p:cNvSpPr/>
            <p:nvPr/>
          </p:nvSpPr>
          <p:spPr>
            <a:xfrm>
              <a:off x="1334516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334516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666177" y="4533302"/>
            <a:ext cx="128905" cy="136525"/>
            <a:chOff x="666177" y="4533302"/>
            <a:chExt cx="128905" cy="136525"/>
          </a:xfrm>
        </p:grpSpPr>
        <p:sp>
          <p:nvSpPr>
            <p:cNvPr id="87" name="object 87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529181" y="4502416"/>
            <a:ext cx="35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ABC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44461" y="4506011"/>
            <a:ext cx="339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EPD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2231855" y="4529518"/>
            <a:ext cx="4947285" cy="2336165"/>
            <a:chOff x="2231855" y="4529518"/>
            <a:chExt cx="4947285" cy="2336165"/>
          </a:xfrm>
        </p:grpSpPr>
        <p:pic>
          <p:nvPicPr>
            <p:cNvPr id="92" name="object 9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3041" y="4732197"/>
              <a:ext cx="1485722" cy="213335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31855" y="4529518"/>
              <a:ext cx="3028010" cy="2319121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5774664" y="4524743"/>
            <a:ext cx="1323975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759" algn="l"/>
                <a:tab pos="986790" algn="l"/>
              </a:tabLst>
            </a:pP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D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B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  <a:p>
            <a:pPr marL="134620">
              <a:lnSpc>
                <a:spcPct val="100000"/>
              </a:lnSpc>
              <a:spcBef>
                <a:spcPts val="650"/>
              </a:spcBef>
              <a:tabLst>
                <a:tab pos="606425" algn="l"/>
                <a:tab pos="1087120" algn="l"/>
              </a:tabLst>
            </a:pPr>
            <a:r>
              <a:rPr sz="800" spc="-10" dirty="0">
                <a:latin typeface="Arial MT"/>
                <a:cs typeface="Arial MT"/>
              </a:rPr>
              <a:t>-</a:t>
            </a:r>
            <a:r>
              <a:rPr sz="800" spc="-60" dirty="0">
                <a:latin typeface="Arial MT"/>
                <a:cs typeface="Arial MT"/>
              </a:rPr>
              <a:t>1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50" dirty="0">
                <a:latin typeface="Arial MT"/>
                <a:cs typeface="Arial MT"/>
              </a:rPr>
              <a:t>2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17</a:t>
            </a:r>
            <a:endParaRPr sz="800">
              <a:latin typeface="Arial MT"/>
              <a:cs typeface="Arial MT"/>
            </a:endParaRPr>
          </a:p>
          <a:p>
            <a:pPr marL="108585">
              <a:lnSpc>
                <a:spcPct val="100000"/>
              </a:lnSpc>
              <a:spcBef>
                <a:spcPts val="390"/>
              </a:spcBef>
              <a:tabLst>
                <a:tab pos="546735" algn="l"/>
                <a:tab pos="1087120" algn="l"/>
              </a:tabLst>
            </a:pPr>
            <a:r>
              <a:rPr sz="800" spc="-25" dirty="0">
                <a:latin typeface="Arial MT"/>
                <a:cs typeface="Arial MT"/>
              </a:rPr>
              <a:t>0.3</a:t>
            </a:r>
            <a:r>
              <a:rPr sz="800" dirty="0">
                <a:latin typeface="Arial MT"/>
                <a:cs typeface="Arial MT"/>
              </a:rPr>
              <a:t>	-</a:t>
            </a:r>
            <a:r>
              <a:rPr sz="800" spc="-25" dirty="0">
                <a:latin typeface="Arial MT"/>
                <a:cs typeface="Arial MT"/>
              </a:rPr>
              <a:t>2.2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47</a:t>
            </a:r>
            <a:endParaRPr sz="800">
              <a:latin typeface="Arial MT"/>
              <a:cs typeface="Arial MT"/>
            </a:endParaRPr>
          </a:p>
          <a:p>
            <a:pPr marL="106045">
              <a:lnSpc>
                <a:spcPct val="100000"/>
              </a:lnSpc>
              <a:spcBef>
                <a:spcPts val="420"/>
              </a:spcBef>
              <a:tabLst>
                <a:tab pos="578485" algn="l"/>
                <a:tab pos="1095375" algn="l"/>
              </a:tabLst>
            </a:pPr>
            <a:r>
              <a:rPr sz="800" spc="-10" dirty="0">
                <a:latin typeface="Arial MT"/>
                <a:cs typeface="Arial MT"/>
              </a:rPr>
              <a:t>-</a:t>
            </a:r>
            <a:r>
              <a:rPr sz="800" spc="-25" dirty="0">
                <a:latin typeface="Arial MT"/>
                <a:cs typeface="Arial MT"/>
              </a:rPr>
              <a:t>18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16</a:t>
            </a:r>
            <a:r>
              <a:rPr sz="800" dirty="0">
                <a:latin typeface="Arial MT"/>
                <a:cs typeface="Arial MT"/>
              </a:rPr>
              <a:t>	</a:t>
            </a:r>
            <a:r>
              <a:rPr sz="800" spc="-25" dirty="0">
                <a:latin typeface="Arial MT"/>
                <a:cs typeface="Arial MT"/>
              </a:rPr>
              <a:t>33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636854" y="512902"/>
            <a:ext cx="1879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50" dirty="0">
                <a:latin typeface="Arial"/>
                <a:cs typeface="Arial"/>
              </a:rPr>
              <a:t>8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122402" y="95034"/>
            <a:ext cx="3594735" cy="2981960"/>
            <a:chOff x="122402" y="95034"/>
            <a:chExt cx="3594735" cy="2981960"/>
          </a:xfrm>
        </p:grpSpPr>
        <p:pic>
          <p:nvPicPr>
            <p:cNvPr id="97" name="object 9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762" y="771842"/>
              <a:ext cx="3557879" cy="230471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402" y="95034"/>
              <a:ext cx="968400" cy="534962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30758" y="2762999"/>
              <a:ext cx="3427095" cy="264160"/>
            </a:xfrm>
            <a:custGeom>
              <a:avLst/>
              <a:gdLst/>
              <a:ahLst/>
              <a:cxnLst/>
              <a:rect l="l" t="t" r="r" b="b"/>
              <a:pathLst>
                <a:path w="3427095" h="264160">
                  <a:moveTo>
                    <a:pt x="3426485" y="0"/>
                  </a:moveTo>
                  <a:lnTo>
                    <a:pt x="0" y="0"/>
                  </a:lnTo>
                  <a:lnTo>
                    <a:pt x="0" y="263880"/>
                  </a:lnTo>
                  <a:lnTo>
                    <a:pt x="1713242" y="263880"/>
                  </a:lnTo>
                  <a:lnTo>
                    <a:pt x="3426485" y="263880"/>
                  </a:lnTo>
                  <a:lnTo>
                    <a:pt x="3426485" y="0"/>
                  </a:lnTo>
                  <a:close/>
                </a:path>
              </a:pathLst>
            </a:custGeom>
            <a:solidFill>
              <a:srgbClr val="FFFFFF">
                <a:alpha val="56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953897" y="2771177"/>
            <a:ext cx="19799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latin typeface="Arial"/>
                <a:cs typeface="Arial"/>
              </a:rPr>
              <a:t>POSTHAVEN </a:t>
            </a:r>
            <a:r>
              <a:rPr sz="1400" b="1" spc="-10" dirty="0">
                <a:latin typeface="Arial"/>
                <a:cs typeface="Arial"/>
              </a:rPr>
              <a:t>NEOPHIN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1" name="object 10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763" y="2288158"/>
            <a:ext cx="1205280" cy="245516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763" y="2581198"/>
            <a:ext cx="1205280" cy="245516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8286" y="2862719"/>
            <a:ext cx="1211402" cy="229323"/>
          </a:xfrm>
          <a:prstGeom prst="rect">
            <a:avLst/>
          </a:prstGeom>
        </p:spPr>
      </p:pic>
      <p:sp>
        <p:nvSpPr>
          <p:cNvPr id="104" name="object 104"/>
          <p:cNvSpPr txBox="1"/>
          <p:nvPr/>
        </p:nvSpPr>
        <p:spPr>
          <a:xfrm>
            <a:off x="3896537" y="3879621"/>
            <a:ext cx="14941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POSTHAVEN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GLAMOROUS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636424" y="3210900"/>
            <a:ext cx="1282700" cy="3581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405"/>
              </a:spcBef>
            </a:pPr>
            <a:r>
              <a:rPr sz="900" spc="-10" dirty="0">
                <a:latin typeface="Arial MT"/>
                <a:cs typeface="Arial MT"/>
              </a:rPr>
              <a:t>CFM0209827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800" spc="-10" dirty="0">
                <a:latin typeface="Arial MT"/>
                <a:cs typeface="Arial MT"/>
              </a:rPr>
              <a:t>POSTHAVEN</a:t>
            </a:r>
            <a:r>
              <a:rPr sz="800" spc="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ZANSIBAR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642533" y="3985843"/>
            <a:ext cx="1350010" cy="36004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415"/>
              </a:spcBef>
            </a:pPr>
            <a:r>
              <a:rPr sz="900" spc="-10" dirty="0">
                <a:latin typeface="Arial MT"/>
                <a:cs typeface="Arial MT"/>
              </a:rPr>
              <a:t>CFF0221106</a:t>
            </a:r>
            <a:endParaRPr sz="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800" dirty="0">
                <a:latin typeface="Arial MT"/>
                <a:cs typeface="Arial MT"/>
              </a:rPr>
              <a:t>CEDAR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PATCH</a:t>
            </a:r>
            <a:r>
              <a:rPr sz="800" spc="-10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PP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LAGUNA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854585" y="5381317"/>
            <a:ext cx="200025" cy="7315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800" spc="-10" dirty="0">
                <a:latin typeface="Arial MT"/>
                <a:cs typeface="Arial MT"/>
              </a:rPr>
              <a:t>-</a:t>
            </a:r>
            <a:r>
              <a:rPr sz="800" spc="-25" dirty="0">
                <a:latin typeface="Arial MT"/>
                <a:cs typeface="Arial MT"/>
              </a:rPr>
              <a:t>0.3</a:t>
            </a:r>
            <a:endParaRPr sz="800">
              <a:latin typeface="Arial MT"/>
              <a:cs typeface="Arial MT"/>
            </a:endParaRPr>
          </a:p>
          <a:p>
            <a:pPr marL="54610">
              <a:lnSpc>
                <a:spcPct val="100000"/>
              </a:lnSpc>
              <a:spcBef>
                <a:spcPts val="470"/>
              </a:spcBef>
            </a:pPr>
            <a:r>
              <a:rPr sz="800" spc="-10" dirty="0">
                <a:latin typeface="Arial MT"/>
                <a:cs typeface="Arial MT"/>
              </a:rPr>
              <a:t>-</a:t>
            </a:r>
            <a:r>
              <a:rPr sz="800" spc="-60" dirty="0">
                <a:latin typeface="Arial MT"/>
                <a:cs typeface="Arial MT"/>
              </a:rPr>
              <a:t>8</a:t>
            </a:r>
            <a:endParaRPr sz="800">
              <a:latin typeface="Arial MT"/>
              <a:cs typeface="Arial MT"/>
            </a:endParaRPr>
          </a:p>
          <a:p>
            <a:pPr marL="26670">
              <a:lnSpc>
                <a:spcPct val="100000"/>
              </a:lnSpc>
              <a:spcBef>
                <a:spcPts val="390"/>
              </a:spcBef>
            </a:pPr>
            <a:r>
              <a:rPr sz="800" spc="-10" dirty="0">
                <a:latin typeface="Arial MT"/>
                <a:cs typeface="Arial MT"/>
              </a:rPr>
              <a:t>-</a:t>
            </a:r>
            <a:r>
              <a:rPr sz="800" spc="-25" dirty="0">
                <a:latin typeface="Arial MT"/>
                <a:cs typeface="Arial MT"/>
              </a:rPr>
              <a:t>13</a:t>
            </a:r>
            <a:endParaRPr sz="800">
              <a:latin typeface="Arial MT"/>
              <a:cs typeface="Arial MT"/>
            </a:endParaRPr>
          </a:p>
          <a:p>
            <a:pPr marL="26670">
              <a:lnSpc>
                <a:spcPct val="100000"/>
              </a:lnSpc>
              <a:spcBef>
                <a:spcPts val="390"/>
              </a:spcBef>
            </a:pPr>
            <a:r>
              <a:rPr sz="800" spc="-10" dirty="0">
                <a:latin typeface="Arial MT"/>
                <a:cs typeface="Arial MT"/>
              </a:rPr>
              <a:t>-</a:t>
            </a:r>
            <a:r>
              <a:rPr sz="800" spc="-25" dirty="0">
                <a:latin typeface="Arial MT"/>
                <a:cs typeface="Arial MT"/>
              </a:rPr>
              <a:t>31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309258" y="5381317"/>
            <a:ext cx="201295" cy="7315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sz="800" dirty="0">
                <a:latin typeface="Arial MT"/>
                <a:cs typeface="Arial MT"/>
              </a:rPr>
              <a:t>-</a:t>
            </a:r>
            <a:r>
              <a:rPr sz="800" spc="-25" dirty="0">
                <a:latin typeface="Arial MT"/>
                <a:cs typeface="Arial MT"/>
              </a:rPr>
              <a:t>0.7</a:t>
            </a:r>
            <a:endParaRPr sz="8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  <a:spcBef>
                <a:spcPts val="470"/>
              </a:spcBef>
            </a:pPr>
            <a:r>
              <a:rPr sz="800" spc="-25" dirty="0">
                <a:latin typeface="Arial MT"/>
                <a:cs typeface="Arial MT"/>
              </a:rPr>
              <a:t>10</a:t>
            </a:r>
            <a:endParaRPr sz="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800" spc="-50" dirty="0">
                <a:latin typeface="Arial MT"/>
                <a:cs typeface="Arial MT"/>
              </a:rPr>
              <a:t>2</a:t>
            </a:r>
            <a:endParaRPr sz="800">
              <a:latin typeface="Arial MT"/>
              <a:cs typeface="Arial MT"/>
            </a:endParaRPr>
          </a:p>
          <a:p>
            <a:pPr marL="635" algn="ctr">
              <a:lnSpc>
                <a:spcPct val="100000"/>
              </a:lnSpc>
              <a:spcBef>
                <a:spcPts val="390"/>
              </a:spcBef>
            </a:pPr>
            <a:r>
              <a:rPr sz="800" spc="-25" dirty="0">
                <a:latin typeface="Arial MT"/>
                <a:cs typeface="Arial MT"/>
              </a:rPr>
              <a:t>18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6836295" y="5385279"/>
            <a:ext cx="163195" cy="727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indent="-1905" algn="ctr">
              <a:lnSpc>
                <a:spcPct val="143300"/>
              </a:lnSpc>
              <a:spcBef>
                <a:spcPts val="120"/>
              </a:spcBef>
            </a:pPr>
            <a:r>
              <a:rPr sz="800" spc="-25" dirty="0">
                <a:latin typeface="Arial MT"/>
                <a:cs typeface="Arial MT"/>
              </a:rPr>
              <a:t>PE</a:t>
            </a:r>
            <a:r>
              <a:rPr sz="800" spc="500" dirty="0">
                <a:latin typeface="Arial MT"/>
                <a:cs typeface="Arial MT"/>
              </a:rPr>
              <a:t> </a:t>
            </a:r>
            <a:r>
              <a:rPr sz="800" spc="-50" dirty="0">
                <a:latin typeface="Arial MT"/>
                <a:cs typeface="Arial MT"/>
              </a:rPr>
              <a:t>7</a:t>
            </a:r>
            <a:r>
              <a:rPr sz="800" spc="500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PE</a:t>
            </a:r>
            <a:r>
              <a:rPr sz="800" spc="500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PE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379054" y="6918744"/>
            <a:ext cx="68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16-Feb-</a:t>
            </a:r>
            <a:r>
              <a:rPr sz="900" spc="-20" dirty="0">
                <a:latin typeface="Arial MT"/>
                <a:cs typeface="Arial MT"/>
              </a:rPr>
              <a:t>2026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403" y="6010922"/>
            <a:ext cx="7139305" cy="3932554"/>
            <a:chOff x="80403" y="6010922"/>
            <a:chExt cx="7139305" cy="3932554"/>
          </a:xfrm>
        </p:grpSpPr>
        <p:sp>
          <p:nvSpPr>
            <p:cNvPr id="3" name="object 3"/>
            <p:cNvSpPr/>
            <p:nvPr/>
          </p:nvSpPr>
          <p:spPr>
            <a:xfrm>
              <a:off x="86753" y="6141237"/>
              <a:ext cx="7126605" cy="3796029"/>
            </a:xfrm>
            <a:custGeom>
              <a:avLst/>
              <a:gdLst/>
              <a:ahLst/>
              <a:cxnLst/>
              <a:rect l="l" t="t" r="r" b="b"/>
              <a:pathLst>
                <a:path w="7126605" h="3796029">
                  <a:moveTo>
                    <a:pt x="3563289" y="3795483"/>
                  </a:moveTo>
                  <a:lnTo>
                    <a:pt x="0" y="3795483"/>
                  </a:lnTo>
                  <a:lnTo>
                    <a:pt x="0" y="0"/>
                  </a:lnTo>
                  <a:lnTo>
                    <a:pt x="7126211" y="0"/>
                  </a:lnTo>
                  <a:lnTo>
                    <a:pt x="7126211" y="3795483"/>
                  </a:lnTo>
                  <a:lnTo>
                    <a:pt x="3563289" y="3795483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0520" y="6010922"/>
              <a:ext cx="1854200" cy="303530"/>
            </a:xfrm>
            <a:custGeom>
              <a:avLst/>
              <a:gdLst/>
              <a:ahLst/>
              <a:cxnLst/>
              <a:rect l="l" t="t" r="r" b="b"/>
              <a:pathLst>
                <a:path w="1854200" h="303529">
                  <a:moveTo>
                    <a:pt x="1853641" y="0"/>
                  </a:moveTo>
                  <a:lnTo>
                    <a:pt x="0" y="0"/>
                  </a:lnTo>
                  <a:lnTo>
                    <a:pt x="0" y="303479"/>
                  </a:lnTo>
                  <a:lnTo>
                    <a:pt x="926998" y="303479"/>
                  </a:lnTo>
                  <a:lnTo>
                    <a:pt x="1853641" y="303479"/>
                  </a:lnTo>
                  <a:lnTo>
                    <a:pt x="18536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3377" y="6042507"/>
            <a:ext cx="1646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Arial"/>
                <a:cs typeface="Arial"/>
              </a:rPr>
              <a:t>Performance</a:t>
            </a:r>
            <a:r>
              <a:rPr sz="1400" b="1" i="1" spc="-7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Traits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59560" y="10083"/>
            <a:ext cx="2027555" cy="721995"/>
          </a:xfrm>
          <a:custGeom>
            <a:avLst/>
            <a:gdLst/>
            <a:ahLst/>
            <a:cxnLst/>
            <a:rect l="l" t="t" r="r" b="b"/>
            <a:pathLst>
              <a:path w="2027555" h="721995">
                <a:moveTo>
                  <a:pt x="2027516" y="0"/>
                </a:moveTo>
                <a:lnTo>
                  <a:pt x="0" y="0"/>
                </a:lnTo>
                <a:lnTo>
                  <a:pt x="0" y="721436"/>
                </a:lnTo>
                <a:lnTo>
                  <a:pt x="1013764" y="721436"/>
                </a:lnTo>
                <a:lnTo>
                  <a:pt x="2027516" y="721436"/>
                </a:lnTo>
                <a:lnTo>
                  <a:pt x="202751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0403" y="1406525"/>
            <a:ext cx="7139940" cy="4641215"/>
            <a:chOff x="80403" y="1406525"/>
            <a:chExt cx="7139940" cy="4641215"/>
          </a:xfrm>
        </p:grpSpPr>
        <p:sp>
          <p:nvSpPr>
            <p:cNvPr id="8" name="object 8"/>
            <p:cNvSpPr/>
            <p:nvPr/>
          </p:nvSpPr>
          <p:spPr>
            <a:xfrm>
              <a:off x="3975836" y="1562036"/>
              <a:ext cx="3237865" cy="4479290"/>
            </a:xfrm>
            <a:custGeom>
              <a:avLst/>
              <a:gdLst/>
              <a:ahLst/>
              <a:cxnLst/>
              <a:rect l="l" t="t" r="r" b="b"/>
              <a:pathLst>
                <a:path w="3237865" h="4479290">
                  <a:moveTo>
                    <a:pt x="1618919" y="4478769"/>
                  </a:moveTo>
                  <a:lnTo>
                    <a:pt x="0" y="4478769"/>
                  </a:lnTo>
                  <a:lnTo>
                    <a:pt x="0" y="0"/>
                  </a:lnTo>
                  <a:lnTo>
                    <a:pt x="3237839" y="0"/>
                  </a:lnTo>
                  <a:lnTo>
                    <a:pt x="3237839" y="4478769"/>
                  </a:lnTo>
                  <a:lnTo>
                    <a:pt x="1618919" y="4478769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99318" y="1406525"/>
              <a:ext cx="2012950" cy="303530"/>
            </a:xfrm>
            <a:custGeom>
              <a:avLst/>
              <a:gdLst/>
              <a:ahLst/>
              <a:cxnLst/>
              <a:rect l="l" t="t" r="r" b="b"/>
              <a:pathLst>
                <a:path w="2012950" h="303530">
                  <a:moveTo>
                    <a:pt x="2012759" y="0"/>
                  </a:moveTo>
                  <a:lnTo>
                    <a:pt x="0" y="0"/>
                  </a:lnTo>
                  <a:lnTo>
                    <a:pt x="0" y="303479"/>
                  </a:lnTo>
                  <a:lnTo>
                    <a:pt x="1006563" y="303479"/>
                  </a:lnTo>
                  <a:lnTo>
                    <a:pt x="2012759" y="303479"/>
                  </a:lnTo>
                  <a:lnTo>
                    <a:pt x="20127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753" y="1563484"/>
              <a:ext cx="3796029" cy="4477385"/>
            </a:xfrm>
            <a:custGeom>
              <a:avLst/>
              <a:gdLst/>
              <a:ahLst/>
              <a:cxnLst/>
              <a:rect l="l" t="t" r="r" b="b"/>
              <a:pathLst>
                <a:path w="3796029" h="4477385">
                  <a:moveTo>
                    <a:pt x="1897926" y="4477321"/>
                  </a:moveTo>
                  <a:lnTo>
                    <a:pt x="0" y="4477321"/>
                  </a:lnTo>
                  <a:lnTo>
                    <a:pt x="0" y="0"/>
                  </a:lnTo>
                  <a:lnTo>
                    <a:pt x="3795483" y="0"/>
                  </a:lnTo>
                  <a:lnTo>
                    <a:pt x="3795483" y="4477321"/>
                  </a:lnTo>
                  <a:lnTo>
                    <a:pt x="1897926" y="4477321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55381" y="41656"/>
            <a:ext cx="1654175" cy="63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0"/>
              </a:spcBef>
              <a:tabLst>
                <a:tab pos="1267460" algn="l"/>
                <a:tab pos="149923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517068" y="120967"/>
            <a:ext cx="669290" cy="407670"/>
            <a:chOff x="6517068" y="120967"/>
            <a:chExt cx="669290" cy="40767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4119" y="120967"/>
              <a:ext cx="494271" cy="26819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7068" y="366128"/>
              <a:ext cx="668870" cy="1619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000576" y="1654822"/>
            <a:ext cx="3081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Performance</a:t>
            </a:r>
            <a:r>
              <a:rPr sz="1100" spc="450" dirty="0">
                <a:latin typeface="Arial MT"/>
                <a:cs typeface="Arial MT"/>
              </a:rPr>
              <a:t>   </a:t>
            </a:r>
            <a:r>
              <a:rPr sz="1100" dirty="0">
                <a:latin typeface="Arial MT"/>
                <a:cs typeface="Arial MT"/>
              </a:rPr>
              <a:t>sheets</a:t>
            </a:r>
            <a:r>
              <a:rPr sz="1100" spc="455" dirty="0">
                <a:latin typeface="Arial MT"/>
                <a:cs typeface="Arial MT"/>
              </a:rPr>
              <a:t>   </a:t>
            </a:r>
            <a:r>
              <a:rPr sz="1100" dirty="0">
                <a:latin typeface="Arial MT"/>
                <a:cs typeface="Arial MT"/>
              </a:rPr>
              <a:t>provide</a:t>
            </a:r>
            <a:r>
              <a:rPr sz="1100" spc="455" dirty="0">
                <a:latin typeface="Arial MT"/>
                <a:cs typeface="Arial MT"/>
              </a:rPr>
              <a:t>   </a:t>
            </a:r>
            <a:r>
              <a:rPr sz="1100" spc="-10" dirty="0">
                <a:latin typeface="Arial MT"/>
                <a:cs typeface="Arial MT"/>
              </a:rPr>
              <a:t>detailed </a:t>
            </a:r>
            <a:r>
              <a:rPr sz="1100" dirty="0">
                <a:latin typeface="Arial MT"/>
                <a:cs typeface="Arial MT"/>
              </a:rPr>
              <a:t>performance</a:t>
            </a:r>
            <a:r>
              <a:rPr sz="1100" spc="1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genetic</a:t>
            </a:r>
            <a:r>
              <a:rPr sz="1100" spc="1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evaluation</a:t>
            </a:r>
            <a:r>
              <a:rPr sz="1100" spc="1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data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12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an </a:t>
            </a:r>
            <a:r>
              <a:rPr sz="1100" spc="-10" dirty="0">
                <a:latin typeface="Arial MT"/>
                <a:cs typeface="Arial MT"/>
              </a:rPr>
              <a:t>individual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animal.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Information that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 not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available </a:t>
            </a:r>
            <a:r>
              <a:rPr sz="1100" dirty="0">
                <a:latin typeface="Arial MT"/>
                <a:cs typeface="Arial MT"/>
              </a:rPr>
              <a:t>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applicable,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indicated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“NA”.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0576" y="2743098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Arial MT"/>
                <a:cs typeface="Arial MT"/>
              </a:rPr>
              <a:t>•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0576" y="3352584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Arial MT"/>
                <a:cs typeface="Arial MT"/>
              </a:rPr>
              <a:t>•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00576" y="3657498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Arial MT"/>
                <a:cs typeface="Arial MT"/>
              </a:rPr>
              <a:t>•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00576" y="4875377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Arial MT"/>
                <a:cs typeface="Arial MT"/>
              </a:rPr>
              <a:t>•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00576" y="5332577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Arial MT"/>
                <a:cs typeface="Arial MT"/>
              </a:rPr>
              <a:t>•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00576" y="2446108"/>
            <a:ext cx="3084830" cy="3376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3515" algn="l"/>
              </a:tabLst>
            </a:pPr>
            <a:r>
              <a:rPr sz="1000" b="1" i="1" dirty="0">
                <a:latin typeface="Arial"/>
                <a:cs typeface="Arial"/>
              </a:rPr>
              <a:t>Basic</a:t>
            </a:r>
            <a:r>
              <a:rPr sz="1000" b="1" i="1" spc="10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Information</a:t>
            </a:r>
            <a:r>
              <a:rPr sz="1000" b="1" i="1" spc="110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–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Basic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identification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birth 	</a:t>
            </a:r>
            <a:r>
              <a:rPr sz="1000" dirty="0">
                <a:latin typeface="Arial MT"/>
                <a:cs typeface="Arial MT"/>
              </a:rPr>
              <a:t>information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animal.</a:t>
            </a:r>
            <a:endParaRPr sz="1000">
              <a:latin typeface="Arial MT"/>
              <a:cs typeface="Arial MT"/>
            </a:endParaRPr>
          </a:p>
          <a:p>
            <a:pPr marL="183515" algn="just">
              <a:lnSpc>
                <a:spcPts val="1200"/>
              </a:lnSpc>
            </a:pPr>
            <a:r>
              <a:rPr sz="1000" b="1" i="1" dirty="0">
                <a:latin typeface="Arial"/>
                <a:cs typeface="Arial"/>
              </a:rPr>
              <a:t>Overall</a:t>
            </a:r>
            <a:r>
              <a:rPr sz="1000" b="1" i="1" spc="10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Genetic</a:t>
            </a:r>
            <a:r>
              <a:rPr sz="1000" b="1" i="1" spc="10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Merit</a:t>
            </a:r>
            <a:r>
              <a:rPr sz="1000" b="1" i="1" spc="1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105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Index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values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four</a:t>
            </a:r>
            <a:endParaRPr sz="1000">
              <a:latin typeface="Arial MT"/>
              <a:cs typeface="Arial MT"/>
            </a:endParaRPr>
          </a:p>
          <a:p>
            <a:pPr marL="183515" marR="5080" algn="just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available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indexes</a:t>
            </a:r>
            <a:r>
              <a:rPr sz="1000" spc="25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(BIO$,</a:t>
            </a:r>
            <a:r>
              <a:rPr sz="1000" spc="2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Maternal,</a:t>
            </a:r>
            <a:r>
              <a:rPr sz="1000" spc="2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Terminal</a:t>
            </a:r>
            <a:r>
              <a:rPr sz="1000" spc="25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Balanced).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These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indexes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can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compared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across </a:t>
            </a:r>
            <a:r>
              <a:rPr sz="1000" dirty="0">
                <a:latin typeface="Arial MT"/>
                <a:cs typeface="Arial MT"/>
              </a:rPr>
              <a:t>all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breeds,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more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information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below.</a:t>
            </a:r>
            <a:endParaRPr sz="1000">
              <a:latin typeface="Arial MT"/>
              <a:cs typeface="Arial MT"/>
            </a:endParaRPr>
          </a:p>
          <a:p>
            <a:pPr marL="183515" marR="5080" algn="just">
              <a:lnSpc>
                <a:spcPct val="100000"/>
              </a:lnSpc>
            </a:pPr>
            <a:r>
              <a:rPr sz="1000" b="1" i="1" dirty="0">
                <a:latin typeface="Arial"/>
                <a:cs typeface="Arial"/>
              </a:rPr>
              <a:t>Pedigree</a:t>
            </a:r>
            <a:r>
              <a:rPr sz="1000" b="1" i="1" spc="140" dirty="0">
                <a:latin typeface="Arial"/>
                <a:cs typeface="Arial"/>
              </a:rPr>
              <a:t>  </a:t>
            </a:r>
            <a:r>
              <a:rPr sz="1000" dirty="0">
                <a:latin typeface="Arial MT"/>
                <a:cs typeface="Arial MT"/>
              </a:rPr>
              <a:t>–</a:t>
            </a:r>
            <a:r>
              <a:rPr sz="1000" spc="140" dirty="0">
                <a:latin typeface="Arial MT"/>
                <a:cs typeface="Arial MT"/>
              </a:rPr>
              <a:t>  </a:t>
            </a:r>
            <a:r>
              <a:rPr sz="1000" dirty="0">
                <a:latin typeface="Arial MT"/>
                <a:cs typeface="Arial MT"/>
              </a:rPr>
              <a:t>Registration</a:t>
            </a:r>
            <a:r>
              <a:rPr sz="1000" spc="140" dirty="0">
                <a:latin typeface="Arial MT"/>
                <a:cs typeface="Arial MT"/>
              </a:rPr>
              <a:t>  </a:t>
            </a:r>
            <a:r>
              <a:rPr sz="1000" dirty="0">
                <a:latin typeface="Arial MT"/>
                <a:cs typeface="Arial MT"/>
              </a:rPr>
              <a:t>IDs</a:t>
            </a:r>
            <a:r>
              <a:rPr sz="1000" spc="145" dirty="0">
                <a:latin typeface="Arial MT"/>
                <a:cs typeface="Arial MT"/>
              </a:rPr>
              <a:t> 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140" dirty="0">
                <a:latin typeface="Arial MT"/>
                <a:cs typeface="Arial MT"/>
              </a:rPr>
              <a:t>  </a:t>
            </a:r>
            <a:r>
              <a:rPr sz="1000" dirty="0">
                <a:latin typeface="Arial MT"/>
                <a:cs typeface="Arial MT"/>
              </a:rPr>
              <a:t>Names</a:t>
            </a:r>
            <a:r>
              <a:rPr sz="1000" spc="145" dirty="0">
                <a:latin typeface="Arial MT"/>
                <a:cs typeface="Arial MT"/>
              </a:rPr>
              <a:t>  </a:t>
            </a:r>
            <a:r>
              <a:rPr sz="1000" spc="-25" dirty="0">
                <a:latin typeface="Arial MT"/>
                <a:cs typeface="Arial MT"/>
              </a:rPr>
              <a:t>for </a:t>
            </a:r>
            <a:r>
              <a:rPr sz="1000" dirty="0">
                <a:latin typeface="Arial MT"/>
                <a:cs typeface="Arial MT"/>
              </a:rPr>
              <a:t>parents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grand-parents.</a:t>
            </a:r>
            <a:endParaRPr sz="1000">
              <a:latin typeface="Arial MT"/>
              <a:cs typeface="Arial MT"/>
            </a:endParaRPr>
          </a:p>
          <a:p>
            <a:pPr marL="183515" marR="5080" algn="just">
              <a:lnSpc>
                <a:spcPct val="99900"/>
              </a:lnSpc>
            </a:pPr>
            <a:r>
              <a:rPr sz="1000" b="1" i="1" dirty="0">
                <a:latin typeface="Arial"/>
                <a:cs typeface="Arial"/>
              </a:rPr>
              <a:t>Genetic</a:t>
            </a:r>
            <a:r>
              <a:rPr sz="1000" b="1" i="1" spc="35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Evaluations</a:t>
            </a:r>
            <a:r>
              <a:rPr sz="1000" b="1" i="1" spc="3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–</a:t>
            </a:r>
            <a:r>
              <a:rPr sz="1000" i="1" spc="350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Genetic</a:t>
            </a:r>
            <a:r>
              <a:rPr sz="1000" spc="3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evaluations</a:t>
            </a:r>
            <a:r>
              <a:rPr sz="1000" spc="35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for </a:t>
            </a:r>
            <a:r>
              <a:rPr sz="1000" dirty="0">
                <a:latin typeface="Arial MT"/>
                <a:cs typeface="Arial MT"/>
              </a:rPr>
              <a:t>individual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traits.</a:t>
            </a:r>
            <a:r>
              <a:rPr sz="1000" spc="1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This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section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includes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graph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percentile</a:t>
            </a:r>
            <a:r>
              <a:rPr sz="1000" spc="4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rankings,</a:t>
            </a:r>
            <a:r>
              <a:rPr sz="1000" spc="4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grey</a:t>
            </a:r>
            <a:r>
              <a:rPr sz="1000" spc="43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bars</a:t>
            </a:r>
            <a:r>
              <a:rPr sz="1000" spc="4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</a:t>
            </a:r>
            <a:r>
              <a:rPr sz="1000" spc="4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4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ranking within-</a:t>
            </a:r>
            <a:r>
              <a:rPr sz="1000" dirty="0">
                <a:latin typeface="Arial MT"/>
                <a:cs typeface="Arial MT"/>
              </a:rPr>
              <a:t>breed</a:t>
            </a:r>
            <a:r>
              <a:rPr sz="1000" spc="2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(EPD),</a:t>
            </a:r>
            <a:r>
              <a:rPr sz="1000" spc="3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2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green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bars</a:t>
            </a:r>
            <a:r>
              <a:rPr sz="1000" spc="3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ranking </a:t>
            </a:r>
            <a:r>
              <a:rPr sz="1000" dirty="0">
                <a:latin typeface="Arial MT"/>
                <a:cs typeface="Arial MT"/>
              </a:rPr>
              <a:t>across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breeds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(ABC).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Superior</a:t>
            </a:r>
            <a:r>
              <a:rPr sz="1000" spc="1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animals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trait </a:t>
            </a:r>
            <a:r>
              <a:rPr sz="1000" dirty="0">
                <a:latin typeface="Arial MT"/>
                <a:cs typeface="Arial MT"/>
              </a:rPr>
              <a:t>will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rank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above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50%,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within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across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breeds..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numeric</a:t>
            </a:r>
            <a:r>
              <a:rPr sz="1000" spc="3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value</a:t>
            </a:r>
            <a:r>
              <a:rPr sz="1000" spc="3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3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3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EPD</a:t>
            </a:r>
            <a:r>
              <a:rPr sz="1000" spc="3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3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ABC</a:t>
            </a:r>
            <a:r>
              <a:rPr sz="1000" spc="3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</a:t>
            </a:r>
            <a:r>
              <a:rPr sz="1000" spc="37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also </a:t>
            </a:r>
            <a:r>
              <a:rPr sz="1000" dirty="0">
                <a:latin typeface="Arial MT"/>
                <a:cs typeface="Arial MT"/>
              </a:rPr>
              <a:t>included,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well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accuracy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(ACC).</a:t>
            </a:r>
            <a:endParaRPr sz="1000">
              <a:latin typeface="Arial MT"/>
              <a:cs typeface="Arial MT"/>
            </a:endParaRPr>
          </a:p>
          <a:p>
            <a:pPr marL="183515" marR="5715" algn="just">
              <a:lnSpc>
                <a:spcPct val="100000"/>
              </a:lnSpc>
            </a:pPr>
            <a:r>
              <a:rPr sz="1000" b="1" i="1" dirty="0">
                <a:latin typeface="Arial"/>
                <a:cs typeface="Arial"/>
              </a:rPr>
              <a:t>Performance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-5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Raw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adjusted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performance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(Adj)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4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weight</a:t>
            </a:r>
            <a:r>
              <a:rPr sz="1000" spc="3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traits</a:t>
            </a:r>
            <a:r>
              <a:rPr sz="1000" spc="4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(left),</a:t>
            </a:r>
            <a:r>
              <a:rPr sz="1000" spc="3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ultrasound</a:t>
            </a:r>
            <a:r>
              <a:rPr sz="1000" spc="3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(centre),</a:t>
            </a:r>
            <a:r>
              <a:rPr sz="1000" spc="39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physical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evaluation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(right).</a:t>
            </a:r>
            <a:endParaRPr sz="1000">
              <a:latin typeface="Arial MT"/>
              <a:cs typeface="Arial MT"/>
            </a:endParaRPr>
          </a:p>
          <a:p>
            <a:pPr marL="183515" marR="5080" algn="just">
              <a:lnSpc>
                <a:spcPct val="100000"/>
              </a:lnSpc>
            </a:pPr>
            <a:r>
              <a:rPr sz="1000" b="1" i="1" dirty="0">
                <a:latin typeface="Arial"/>
                <a:cs typeface="Arial"/>
              </a:rPr>
              <a:t>Consignor</a:t>
            </a:r>
            <a:r>
              <a:rPr sz="1000" b="1" i="1" spc="15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Comments</a:t>
            </a:r>
            <a:r>
              <a:rPr sz="1000" b="1" i="1" spc="15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and</a:t>
            </a:r>
            <a:r>
              <a:rPr sz="1000" b="1" i="1" spc="16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Contact</a:t>
            </a:r>
            <a:r>
              <a:rPr sz="1000" b="1" i="1" spc="16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165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Notes</a:t>
            </a:r>
            <a:r>
              <a:rPr sz="1000" spc="16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on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3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animal’s</a:t>
            </a:r>
            <a:r>
              <a:rPr sz="1000" spc="4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attributes</a:t>
            </a:r>
            <a:r>
              <a:rPr sz="1000" spc="4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4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3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consignor</a:t>
            </a:r>
            <a:r>
              <a:rPr sz="1000" spc="40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and </a:t>
            </a:r>
            <a:r>
              <a:rPr sz="1000" dirty="0">
                <a:latin typeface="Arial MT"/>
                <a:cs typeface="Arial MT"/>
              </a:rPr>
              <a:t>contact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information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prospective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buyers.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0804" y="1406525"/>
            <a:ext cx="1502410" cy="303530"/>
          </a:xfrm>
          <a:custGeom>
            <a:avLst/>
            <a:gdLst/>
            <a:ahLst/>
            <a:cxnLst/>
            <a:rect l="l" t="t" r="r" b="b"/>
            <a:pathLst>
              <a:path w="1502410" h="303530">
                <a:moveTo>
                  <a:pt x="1501914" y="0"/>
                </a:moveTo>
                <a:lnTo>
                  <a:pt x="0" y="0"/>
                </a:lnTo>
                <a:lnTo>
                  <a:pt x="0" y="303479"/>
                </a:lnTo>
                <a:lnTo>
                  <a:pt x="750951" y="303479"/>
                </a:lnTo>
                <a:lnTo>
                  <a:pt x="1501914" y="303479"/>
                </a:lnTo>
                <a:lnTo>
                  <a:pt x="15019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3703" y="1669948"/>
            <a:ext cx="366776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Summarizes</a:t>
            </a:r>
            <a:r>
              <a:rPr sz="1100" spc="2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performance</a:t>
            </a:r>
            <a:r>
              <a:rPr sz="1100" spc="2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data</a:t>
            </a:r>
            <a:r>
              <a:rPr sz="1100" spc="2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across</a:t>
            </a:r>
            <a:r>
              <a:rPr sz="1100" spc="2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2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whole</a:t>
            </a:r>
            <a:r>
              <a:rPr sz="1100" spc="28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group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within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each</a:t>
            </a:r>
            <a:r>
              <a:rPr sz="1100" spc="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breed.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Remember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that</a:t>
            </a:r>
            <a:r>
              <a:rPr sz="1100" spc="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performance</a:t>
            </a:r>
            <a:r>
              <a:rPr sz="1100" spc="70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data </a:t>
            </a:r>
            <a:r>
              <a:rPr sz="1100" dirty="0">
                <a:latin typeface="Arial MT"/>
                <a:cs typeface="Arial MT"/>
              </a:rPr>
              <a:t>should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only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</a:t>
            </a:r>
            <a:r>
              <a:rPr sz="1100" spc="1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compared</a:t>
            </a:r>
            <a:r>
              <a:rPr sz="1100" spc="1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within</a:t>
            </a:r>
            <a:r>
              <a:rPr sz="1100" spc="1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contemporaries</a:t>
            </a:r>
            <a:r>
              <a:rPr sz="1100" spc="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(animals </a:t>
            </a:r>
            <a:r>
              <a:rPr sz="1100" dirty="0">
                <a:latin typeface="Arial MT"/>
                <a:cs typeface="Arial MT"/>
              </a:rPr>
              <a:t>managed</a:t>
            </a:r>
            <a:r>
              <a:rPr sz="1100" spc="170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180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same,</a:t>
            </a:r>
            <a:r>
              <a:rPr sz="1100" spc="180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170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175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same</a:t>
            </a:r>
            <a:r>
              <a:rPr sz="1100" spc="180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opportunity</a:t>
            </a:r>
            <a:r>
              <a:rPr sz="1100" spc="170" dirty="0">
                <a:latin typeface="Arial MT"/>
                <a:cs typeface="Arial MT"/>
              </a:rPr>
              <a:t>  </a:t>
            </a:r>
            <a:r>
              <a:rPr sz="1100" spc="-25" dirty="0">
                <a:latin typeface="Arial MT"/>
                <a:cs typeface="Arial MT"/>
              </a:rPr>
              <a:t>to </a:t>
            </a:r>
            <a:r>
              <a:rPr sz="1100" spc="-10" dirty="0">
                <a:latin typeface="Arial MT"/>
                <a:cs typeface="Arial MT"/>
              </a:rPr>
              <a:t>perform).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3703" y="3535464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Arial MT"/>
                <a:cs typeface="Arial MT"/>
              </a:rPr>
              <a:t>•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3703" y="3992664"/>
            <a:ext cx="704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Arial MT"/>
                <a:cs typeface="Arial MT"/>
              </a:rPr>
              <a:t>•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3703" y="2628988"/>
            <a:ext cx="3672840" cy="3376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" marR="7620" indent="-17018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sz="1000" b="1" i="1" dirty="0">
                <a:latin typeface="Arial"/>
                <a:cs typeface="Arial"/>
              </a:rPr>
              <a:t>Breed</a:t>
            </a:r>
            <a:r>
              <a:rPr sz="1000" b="1" i="1" spc="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10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green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box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top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report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indicates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what 	</a:t>
            </a:r>
            <a:r>
              <a:rPr sz="1000" dirty="0">
                <a:latin typeface="Arial MT"/>
                <a:cs typeface="Arial MT"/>
              </a:rPr>
              <a:t>breed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summarized,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-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All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group</a:t>
            </a:r>
            <a:r>
              <a:rPr sz="1000" spc="-10" dirty="0">
                <a:latin typeface="Arial MT"/>
                <a:cs typeface="Arial MT"/>
              </a:rPr>
              <a:t> summary.</a:t>
            </a:r>
            <a:endParaRPr sz="1000">
              <a:latin typeface="Arial MT"/>
              <a:cs typeface="Arial MT"/>
            </a:endParaRPr>
          </a:p>
          <a:p>
            <a:pPr marL="182245" indent="-170180" algn="just">
              <a:lnSpc>
                <a:spcPts val="1200"/>
              </a:lnSpc>
              <a:buFont typeface="Arial MT"/>
              <a:buChar char="•"/>
              <a:tabLst>
                <a:tab pos="182245" algn="l"/>
                <a:tab pos="184150" algn="l"/>
              </a:tabLst>
            </a:pPr>
            <a:r>
              <a:rPr sz="1000" b="1" i="1" dirty="0">
                <a:latin typeface="Arial"/>
                <a:cs typeface="Arial"/>
              </a:rPr>
              <a:t>Growth</a:t>
            </a:r>
            <a:r>
              <a:rPr sz="1000" b="1" i="1" spc="15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Curve</a:t>
            </a:r>
            <a:r>
              <a:rPr sz="1000" b="1" i="1" spc="15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Graph</a:t>
            </a:r>
            <a:r>
              <a:rPr sz="1000" b="1" i="1" spc="16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155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Average</a:t>
            </a:r>
            <a:r>
              <a:rPr sz="1000" spc="1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growth</a:t>
            </a:r>
            <a:r>
              <a:rPr sz="1000" spc="1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group</a:t>
            </a:r>
            <a:r>
              <a:rPr sz="1000" spc="14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from</a:t>
            </a:r>
            <a:endParaRPr sz="1000">
              <a:latin typeface="Arial MT"/>
              <a:cs typeface="Arial MT"/>
            </a:endParaRPr>
          </a:p>
          <a:p>
            <a:pPr marL="184150" marR="7620" algn="just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Birth</a:t>
            </a:r>
            <a:r>
              <a:rPr sz="1000" spc="2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2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EOT.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average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growth</a:t>
            </a:r>
            <a:r>
              <a:rPr sz="1000" spc="2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group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(green)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is </a:t>
            </a:r>
            <a:r>
              <a:rPr sz="1000" dirty="0">
                <a:latin typeface="Arial MT"/>
                <a:cs typeface="Arial MT"/>
              </a:rPr>
              <a:t>shown</a:t>
            </a:r>
            <a:r>
              <a:rPr sz="1000" spc="3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relative</a:t>
            </a:r>
            <a:r>
              <a:rPr sz="1000" spc="4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4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expected</a:t>
            </a:r>
            <a:r>
              <a:rPr sz="1000" spc="3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(grey)</a:t>
            </a:r>
            <a:r>
              <a:rPr sz="1000" spc="4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3</a:t>
            </a:r>
            <a:r>
              <a:rPr sz="1000" spc="3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lb/day</a:t>
            </a:r>
            <a:r>
              <a:rPr sz="1000" spc="4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growth.</a:t>
            </a:r>
            <a:r>
              <a:rPr sz="1000" spc="38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shaded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area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range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weights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at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given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period.</a:t>
            </a:r>
            <a:endParaRPr sz="1000">
              <a:latin typeface="Arial MT"/>
              <a:cs typeface="Arial MT"/>
            </a:endParaRPr>
          </a:p>
          <a:p>
            <a:pPr marL="184150" marR="6350" algn="just">
              <a:lnSpc>
                <a:spcPct val="100000"/>
              </a:lnSpc>
            </a:pPr>
            <a:r>
              <a:rPr sz="1000" b="1" i="1" dirty="0">
                <a:latin typeface="Arial"/>
                <a:cs typeface="Arial"/>
              </a:rPr>
              <a:t>Average</a:t>
            </a:r>
            <a:r>
              <a:rPr sz="1000" b="1" i="1" spc="26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Test</a:t>
            </a:r>
            <a:r>
              <a:rPr sz="1000" b="1" i="1" spc="27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Performance</a:t>
            </a:r>
            <a:r>
              <a:rPr sz="1000" b="1" i="1" spc="260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–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Number</a:t>
            </a:r>
            <a:r>
              <a:rPr sz="1000" spc="2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animals,</a:t>
            </a:r>
            <a:r>
              <a:rPr sz="1000" spc="27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weigh </a:t>
            </a:r>
            <a:r>
              <a:rPr sz="1000" dirty="0">
                <a:latin typeface="Arial MT"/>
                <a:cs typeface="Arial MT"/>
              </a:rPr>
              <a:t>date,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2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group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averages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weight</a:t>
            </a:r>
            <a:r>
              <a:rPr sz="1000" spc="2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traits</a:t>
            </a:r>
            <a:r>
              <a:rPr sz="1000" spc="3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(weight,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ADG, </a:t>
            </a:r>
            <a:r>
              <a:rPr sz="1000" dirty="0">
                <a:latin typeface="Arial MT"/>
                <a:cs typeface="Arial MT"/>
              </a:rPr>
              <a:t>WPDA)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each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test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period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Delivery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EOT.</a:t>
            </a:r>
            <a:endParaRPr sz="1000">
              <a:latin typeface="Arial MT"/>
              <a:cs typeface="Arial MT"/>
            </a:endParaRPr>
          </a:p>
          <a:p>
            <a:pPr marL="184150" marR="6350" algn="just">
              <a:lnSpc>
                <a:spcPct val="99600"/>
              </a:lnSpc>
              <a:spcBef>
                <a:spcPts val="5"/>
              </a:spcBef>
            </a:pPr>
            <a:r>
              <a:rPr sz="1000" b="1" i="1" dirty="0">
                <a:latin typeface="Arial"/>
                <a:cs typeface="Arial"/>
              </a:rPr>
              <a:t>Average</a:t>
            </a:r>
            <a:r>
              <a:rPr sz="1000" b="1" i="1" spc="7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Growth</a:t>
            </a:r>
            <a:r>
              <a:rPr sz="1000" b="1" i="1" spc="6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55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Average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performance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(raw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adjusted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– </a:t>
            </a:r>
            <a:r>
              <a:rPr sz="1000" dirty="0">
                <a:latin typeface="Arial MT"/>
                <a:cs typeface="Arial MT"/>
              </a:rPr>
              <a:t>Adj)</a:t>
            </a:r>
            <a:r>
              <a:rPr sz="1000" spc="2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various</a:t>
            </a:r>
            <a:r>
              <a:rPr sz="1000" spc="2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growth</a:t>
            </a:r>
            <a:r>
              <a:rPr sz="1000" spc="2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traits.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graphs</a:t>
            </a:r>
            <a:r>
              <a:rPr sz="1000" spc="2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show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individual </a:t>
            </a:r>
            <a:r>
              <a:rPr sz="1000" dirty="0">
                <a:latin typeface="Arial MT"/>
                <a:cs typeface="Arial MT"/>
              </a:rPr>
              <a:t>performance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deviation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group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average.</a:t>
            </a:r>
            <a:endParaRPr sz="1000">
              <a:latin typeface="Arial MT"/>
              <a:cs typeface="Arial MT"/>
            </a:endParaRPr>
          </a:p>
          <a:p>
            <a:pPr marL="182245" marR="7620" indent="-170180" algn="just">
              <a:lnSpc>
                <a:spcPts val="1200"/>
              </a:lnSpc>
              <a:spcBef>
                <a:spcPts val="40"/>
              </a:spcBef>
              <a:buFont typeface="Arial MT"/>
              <a:buChar char="•"/>
              <a:tabLst>
                <a:tab pos="184150" algn="l"/>
              </a:tabLst>
            </a:pPr>
            <a:r>
              <a:rPr sz="1000" b="1" i="1" dirty="0">
                <a:latin typeface="Arial"/>
                <a:cs typeface="Arial"/>
              </a:rPr>
              <a:t>Genetic</a:t>
            </a:r>
            <a:r>
              <a:rPr sz="1000" b="1" i="1" spc="7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Merit</a:t>
            </a:r>
            <a:r>
              <a:rPr sz="1000" b="1" i="1" spc="8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–</a:t>
            </a:r>
            <a:r>
              <a:rPr sz="1000" b="1" i="1" spc="75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Rankings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animals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5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star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scale 	</a:t>
            </a:r>
            <a:r>
              <a:rPr sz="1000" dirty="0">
                <a:latin typeface="Arial MT"/>
                <a:cs typeface="Arial MT"/>
              </a:rPr>
              <a:t>graphed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2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Maternal,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Terminal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2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Balanced</a:t>
            </a:r>
            <a:r>
              <a:rPr sz="1000" spc="2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indexes.</a:t>
            </a:r>
            <a:endParaRPr sz="1000">
              <a:latin typeface="Arial MT"/>
              <a:cs typeface="Arial MT"/>
            </a:endParaRPr>
          </a:p>
          <a:p>
            <a:pPr marL="184150" algn="just">
              <a:lnSpc>
                <a:spcPts val="1160"/>
              </a:lnSpc>
            </a:pPr>
            <a:r>
              <a:rPr sz="1000" dirty="0">
                <a:latin typeface="Arial MT"/>
                <a:cs typeface="Arial MT"/>
              </a:rPr>
              <a:t>Superior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animals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will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have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more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stars.</a:t>
            </a:r>
            <a:endParaRPr sz="1000">
              <a:latin typeface="Arial MT"/>
              <a:cs typeface="Arial MT"/>
            </a:endParaRPr>
          </a:p>
          <a:p>
            <a:pPr marL="182245" marR="5080" indent="-170180" algn="just">
              <a:lnSpc>
                <a:spcPct val="100000"/>
              </a:lnSpc>
              <a:buFont typeface="Arial MT"/>
              <a:buChar char="•"/>
              <a:tabLst>
                <a:tab pos="184150" algn="l"/>
              </a:tabLst>
            </a:pPr>
            <a:r>
              <a:rPr sz="1000" b="1" i="1" dirty="0">
                <a:latin typeface="Arial"/>
                <a:cs typeface="Arial"/>
              </a:rPr>
              <a:t>Average</a:t>
            </a:r>
            <a:r>
              <a:rPr sz="1000" b="1" i="1" spc="270" dirty="0">
                <a:latin typeface="Arial"/>
                <a:cs typeface="Arial"/>
              </a:rPr>
              <a:t>  </a:t>
            </a:r>
            <a:r>
              <a:rPr sz="1000" b="1" i="1" dirty="0">
                <a:latin typeface="Arial"/>
                <a:cs typeface="Arial"/>
              </a:rPr>
              <a:t>Ultrasound/Physical</a:t>
            </a:r>
            <a:r>
              <a:rPr sz="1000" b="1" i="1" spc="270" dirty="0">
                <a:latin typeface="Arial"/>
                <a:cs typeface="Arial"/>
              </a:rPr>
              <a:t>  </a:t>
            </a:r>
            <a:r>
              <a:rPr sz="1000" b="1" i="1" dirty="0">
                <a:latin typeface="Arial"/>
                <a:cs typeface="Arial"/>
              </a:rPr>
              <a:t>Evaluation</a:t>
            </a:r>
            <a:r>
              <a:rPr sz="1000" b="1" i="1" spc="270" dirty="0">
                <a:latin typeface="Arial"/>
                <a:cs typeface="Arial"/>
              </a:rPr>
              <a:t>  </a:t>
            </a:r>
            <a:r>
              <a:rPr sz="1000" dirty="0">
                <a:latin typeface="Arial MT"/>
                <a:cs typeface="Arial MT"/>
              </a:rPr>
              <a:t>–</a:t>
            </a:r>
            <a:r>
              <a:rPr sz="1000" spc="235" dirty="0">
                <a:latin typeface="Arial MT"/>
                <a:cs typeface="Arial MT"/>
              </a:rPr>
              <a:t>  </a:t>
            </a:r>
            <a:r>
              <a:rPr sz="1000" spc="-10" dirty="0">
                <a:latin typeface="Arial MT"/>
                <a:cs typeface="Arial MT"/>
              </a:rPr>
              <a:t>Average 	</a:t>
            </a:r>
            <a:r>
              <a:rPr sz="1000" dirty="0">
                <a:latin typeface="Arial MT"/>
                <a:cs typeface="Arial MT"/>
              </a:rPr>
              <a:t>performance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(raw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adjusted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-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Adj)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ultrasound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EOT 	</a:t>
            </a:r>
            <a:r>
              <a:rPr sz="1000" dirty="0">
                <a:latin typeface="Arial MT"/>
                <a:cs typeface="Arial MT"/>
              </a:rPr>
              <a:t>traits.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graphs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Rib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Eye</a:t>
            </a:r>
            <a:r>
              <a:rPr sz="1000" spc="-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Scrotal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Circumference 	</a:t>
            </a:r>
            <a:r>
              <a:rPr sz="1000" dirty="0">
                <a:latin typeface="Arial MT"/>
                <a:cs typeface="Arial MT"/>
              </a:rPr>
              <a:t>(SC)</a:t>
            </a:r>
            <a:r>
              <a:rPr sz="1000" spc="20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deviation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group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average,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while</a:t>
            </a:r>
            <a:r>
              <a:rPr sz="1000" spc="20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9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Grade 	</a:t>
            </a:r>
            <a:r>
              <a:rPr sz="1000" dirty="0">
                <a:latin typeface="Arial MT"/>
                <a:cs typeface="Arial MT"/>
              </a:rPr>
              <a:t>shows</a:t>
            </a:r>
            <a:r>
              <a:rPr sz="1000" spc="1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expected</a:t>
            </a:r>
            <a:r>
              <a:rPr sz="1000" spc="1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carcass</a:t>
            </a:r>
            <a:r>
              <a:rPr sz="1000" spc="1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grade</a:t>
            </a:r>
            <a:r>
              <a:rPr sz="1000" spc="1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1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</a:t>
            </a:r>
            <a:r>
              <a:rPr sz="1000" spc="1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based</a:t>
            </a:r>
            <a:r>
              <a:rPr sz="1000" spc="16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on 	</a:t>
            </a:r>
            <a:r>
              <a:rPr sz="1000" spc="-10" dirty="0">
                <a:latin typeface="Arial MT"/>
                <a:cs typeface="Arial MT"/>
              </a:rPr>
              <a:t>marbling.</a:t>
            </a:r>
            <a:endParaRPr sz="1000">
              <a:latin typeface="Arial MT"/>
              <a:cs typeface="Arial MT"/>
            </a:endParaRPr>
          </a:p>
          <a:p>
            <a:pPr marL="184150" indent="-171450">
              <a:lnSpc>
                <a:spcPts val="1190"/>
              </a:lnSpc>
              <a:buFont typeface="Arial MT"/>
              <a:buChar char="•"/>
              <a:tabLst>
                <a:tab pos="184150" algn="l"/>
              </a:tabLst>
            </a:pPr>
            <a:r>
              <a:rPr sz="1000" b="1" i="1" dirty="0">
                <a:latin typeface="Arial"/>
                <a:cs typeface="Arial"/>
              </a:rPr>
              <a:t>Centre</a:t>
            </a:r>
            <a:r>
              <a:rPr sz="1000" b="1" i="1" spc="-5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Manager</a:t>
            </a:r>
            <a:r>
              <a:rPr sz="1000" b="1" i="1" spc="-4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Comments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and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Contact</a:t>
            </a:r>
            <a:r>
              <a:rPr sz="1000" b="1" i="1" spc="-30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Information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6360" y="6223939"/>
            <a:ext cx="7078980" cy="3698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98780">
              <a:lnSpc>
                <a:spcPct val="100000"/>
              </a:lnSpc>
              <a:spcBef>
                <a:spcPts val="100"/>
              </a:spcBef>
            </a:pPr>
            <a:r>
              <a:rPr sz="900" b="1" i="1" dirty="0">
                <a:latin typeface="Arial"/>
                <a:cs typeface="Arial"/>
              </a:rPr>
              <a:t>Calving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Ease</a:t>
            </a:r>
            <a:r>
              <a:rPr sz="900" b="1" i="1" spc="-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(CE)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ease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with which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 animal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was born.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 categories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Unassisted,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Easy Pull,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Hard Pull,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Surgical </a:t>
            </a:r>
            <a:r>
              <a:rPr sz="900" spc="-25" dirty="0">
                <a:latin typeface="Arial MT"/>
                <a:cs typeface="Arial MT"/>
              </a:rPr>
              <a:t>and </a:t>
            </a:r>
            <a:r>
              <a:rPr sz="900" spc="-10" dirty="0">
                <a:latin typeface="Arial MT"/>
                <a:cs typeface="Arial MT"/>
              </a:rPr>
              <a:t>Malpresentation.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Birth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Weight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(BWT)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Birth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Weight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animal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(lb).</a:t>
            </a:r>
            <a:endParaRPr sz="900">
              <a:latin typeface="Arial MT"/>
              <a:cs typeface="Arial MT"/>
            </a:endParaRPr>
          </a:p>
          <a:p>
            <a:pPr marL="50800" marR="440055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Weaning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Weight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(WWT)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raw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weaning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weight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 animal,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should not be used for comparisons, as it does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not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account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for </a:t>
            </a:r>
            <a:r>
              <a:rPr sz="900" dirty="0">
                <a:latin typeface="Arial MT"/>
                <a:cs typeface="Arial MT"/>
              </a:rPr>
              <a:t>differences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age.</a:t>
            </a:r>
            <a:endParaRPr sz="900">
              <a:latin typeface="Arial MT"/>
              <a:cs typeface="Arial MT"/>
            </a:endParaRPr>
          </a:p>
          <a:p>
            <a:pPr marL="50800" marR="381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Adjusted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Weaning Weight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(Adj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WWT)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on-</a:t>
            </a:r>
            <a:r>
              <a:rPr sz="900" dirty="0">
                <a:latin typeface="Arial MT"/>
                <a:cs typeface="Arial MT"/>
              </a:rPr>
              <a:t>farm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weaning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weight of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 animal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adjusted to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200 days.</a:t>
            </a:r>
            <a:r>
              <a:rPr sz="900" spc="-6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Adjustments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made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for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age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dam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sex.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  <a:spcBef>
                <a:spcPts val="840"/>
              </a:spcBef>
            </a:pPr>
            <a:r>
              <a:rPr sz="900" b="1" i="1" dirty="0">
                <a:latin typeface="Arial"/>
                <a:cs typeface="Arial"/>
              </a:rPr>
              <a:t>Start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of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Test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(SOT)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 Weight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(lb)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Start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Test.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End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of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Test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(EOT)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Weight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(lb)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End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Test.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Adjusted</a:t>
            </a:r>
            <a:r>
              <a:rPr sz="900" b="1" i="1" spc="-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Yearling</a:t>
            </a:r>
            <a:r>
              <a:rPr sz="900" b="1" i="1" spc="-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Weight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(Adj</a:t>
            </a:r>
            <a:r>
              <a:rPr sz="900" b="1" i="1" spc="-3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YWT)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on-farm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or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test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evaluation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weight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animals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adjusted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365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days.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Average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Daily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Gain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(ADG)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–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gain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per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day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between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two periods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(e.g.,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Birth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Weaning,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SOT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EOT).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Weight Per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Day of</a:t>
            </a:r>
            <a:r>
              <a:rPr sz="900" b="1" i="1" spc="-4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Age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(WPDA)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3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 weight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(lb) of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animal at 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given period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divided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by days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age, includes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BWT.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Back Fat </a:t>
            </a:r>
            <a:r>
              <a:rPr sz="900" b="1" i="1" spc="-20" dirty="0">
                <a:latin typeface="Arial"/>
                <a:cs typeface="Arial"/>
              </a:rPr>
              <a:t>(FAT)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 Measured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ultrasonically (mm)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between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12</a:t>
            </a:r>
            <a:r>
              <a:rPr sz="750" baseline="27777" dirty="0">
                <a:latin typeface="Arial MT"/>
                <a:cs typeface="Arial MT"/>
              </a:rPr>
              <a:t>th</a:t>
            </a:r>
            <a:r>
              <a:rPr sz="750" spc="157" baseline="27777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 13</a:t>
            </a:r>
            <a:r>
              <a:rPr sz="750" baseline="27777" dirty="0">
                <a:latin typeface="Arial MT"/>
                <a:cs typeface="Arial MT"/>
              </a:rPr>
              <a:t>th</a:t>
            </a:r>
            <a:r>
              <a:rPr sz="750" spc="150" baseline="27777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ribs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(grading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site)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EOT.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Rib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Eye</a:t>
            </a:r>
            <a:r>
              <a:rPr sz="900" b="1" i="1" spc="-3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Area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(REA)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 Measured ultrasonically (sq in)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between 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12</a:t>
            </a:r>
            <a:r>
              <a:rPr sz="750" baseline="27777" dirty="0">
                <a:latin typeface="Arial MT"/>
                <a:cs typeface="Arial MT"/>
              </a:rPr>
              <a:t>th</a:t>
            </a:r>
            <a:r>
              <a:rPr sz="750" spc="150" baseline="27777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 13</a:t>
            </a:r>
            <a:r>
              <a:rPr sz="750" baseline="27777" dirty="0">
                <a:latin typeface="Arial MT"/>
                <a:cs typeface="Arial MT"/>
              </a:rPr>
              <a:t>th</a:t>
            </a:r>
            <a:r>
              <a:rPr sz="750" spc="150" baseline="27777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ribs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(grading site) at </a:t>
            </a:r>
            <a:r>
              <a:rPr sz="900" spc="-20" dirty="0">
                <a:latin typeface="Arial MT"/>
                <a:cs typeface="Arial MT"/>
              </a:rPr>
              <a:t>EOT.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Adjusted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REA</a:t>
            </a:r>
            <a:r>
              <a:rPr sz="900" b="1" i="1" spc="-5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(Adj REA)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REA</a:t>
            </a:r>
            <a:r>
              <a:rPr sz="900" spc="-5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measured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EOT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adjusted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with 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breed-specific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adjustment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factor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365d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 </a:t>
            </a:r>
            <a:r>
              <a:rPr sz="900" spc="-20" dirty="0">
                <a:latin typeface="Arial MT"/>
                <a:cs typeface="Arial MT"/>
              </a:rPr>
              <a:t>age.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Marbling (IMF)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Intramuscular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fat measured ultrasonically (%)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between the 12</a:t>
            </a:r>
            <a:r>
              <a:rPr sz="750" baseline="27777" dirty="0">
                <a:latin typeface="Arial MT"/>
                <a:cs typeface="Arial MT"/>
              </a:rPr>
              <a:t>th</a:t>
            </a:r>
            <a:r>
              <a:rPr sz="750" spc="157" baseline="27777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13</a:t>
            </a:r>
            <a:r>
              <a:rPr sz="750" baseline="27777" dirty="0">
                <a:latin typeface="Arial MT"/>
                <a:cs typeface="Arial MT"/>
              </a:rPr>
              <a:t>th</a:t>
            </a:r>
            <a:r>
              <a:rPr sz="750" spc="157" baseline="27777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ribs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(grading site) at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EOT.</a:t>
            </a:r>
            <a:endParaRPr sz="900">
              <a:latin typeface="Arial MT"/>
              <a:cs typeface="Arial MT"/>
            </a:endParaRPr>
          </a:p>
          <a:p>
            <a:pPr marL="50800" marR="50165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Adj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Marbling (Adj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IMF)</a:t>
            </a:r>
            <a:r>
              <a:rPr sz="900" b="1" i="1" spc="-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 </a:t>
            </a:r>
            <a:r>
              <a:rPr sz="900" dirty="0">
                <a:latin typeface="Arial MT"/>
                <a:cs typeface="Arial MT"/>
              </a:rPr>
              <a:t>Intramuscular fat measured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ultrasonically (%)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between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 12</a:t>
            </a:r>
            <a:r>
              <a:rPr sz="750" baseline="27777" dirty="0">
                <a:latin typeface="Arial MT"/>
                <a:cs typeface="Arial MT"/>
              </a:rPr>
              <a:t>th</a:t>
            </a:r>
            <a:r>
              <a:rPr sz="750" spc="150" baseline="27777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13</a:t>
            </a:r>
            <a:r>
              <a:rPr sz="750" baseline="27777" dirty="0">
                <a:latin typeface="Arial MT"/>
                <a:cs typeface="Arial MT"/>
              </a:rPr>
              <a:t>th</a:t>
            </a:r>
            <a:r>
              <a:rPr sz="750" spc="150" baseline="27777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ribs (grading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site)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EOT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-10" dirty="0">
                <a:latin typeface="Arial MT"/>
                <a:cs typeface="Arial MT"/>
              </a:rPr>
              <a:t> adjusted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365d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age.</a:t>
            </a:r>
            <a:endParaRPr sz="900">
              <a:latin typeface="Arial MT"/>
              <a:cs typeface="Arial MT"/>
            </a:endParaRPr>
          </a:p>
          <a:p>
            <a:pPr marL="50800" marR="287655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Grade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 IMF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expressed as a marbling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grade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(A,</a:t>
            </a:r>
            <a:r>
              <a:rPr sz="900" spc="-6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AA,</a:t>
            </a:r>
            <a:r>
              <a:rPr sz="900" spc="-5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AAA).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PD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indicated Practically Devoid,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which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is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IMF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less than 1.86%.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Animals </a:t>
            </a:r>
            <a:r>
              <a:rPr sz="900" dirty="0">
                <a:latin typeface="Arial MT"/>
                <a:cs typeface="Arial MT"/>
              </a:rPr>
              <a:t>near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border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 a category are shown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as 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combination of the categories (e.g.,</a:t>
            </a:r>
            <a:r>
              <a:rPr sz="900" spc="200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A-</a:t>
            </a:r>
            <a:r>
              <a:rPr sz="900" spc="-20" dirty="0">
                <a:latin typeface="Arial MT"/>
                <a:cs typeface="Arial MT"/>
              </a:rPr>
              <a:t>AA).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Hip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Height</a:t>
            </a:r>
            <a:r>
              <a:rPr sz="900" b="1" i="1" spc="-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(HH)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animal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at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 hip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bones at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EOT.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Frame</a:t>
            </a:r>
            <a:r>
              <a:rPr sz="900" b="1" i="1" spc="-2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Score</a:t>
            </a:r>
            <a:r>
              <a:rPr sz="900" b="1" i="1" spc="-1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(FS)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5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</a:t>
            </a:r>
            <a:r>
              <a:rPr sz="900" spc="-4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1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10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scale calculated using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HH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 age,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according to Beef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Improvement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Federation</a:t>
            </a:r>
            <a:r>
              <a:rPr sz="900" spc="-10" dirty="0">
                <a:latin typeface="Arial MT"/>
                <a:cs typeface="Arial MT"/>
              </a:rPr>
              <a:t> guidelines.</a:t>
            </a:r>
            <a:endParaRPr sz="900">
              <a:latin typeface="Arial MT"/>
              <a:cs typeface="Arial MT"/>
            </a:endParaRPr>
          </a:p>
          <a:p>
            <a:pPr marL="50800" marR="4318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Scrotal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Circumference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(SC)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Scrotal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circumference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(cm)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at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EOT.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Indication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semen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production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the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bull,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guidelines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for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minimum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SC </a:t>
            </a:r>
            <a:r>
              <a:rPr sz="900" dirty="0">
                <a:latin typeface="Arial MT"/>
                <a:cs typeface="Arial MT"/>
              </a:rPr>
              <a:t>are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spc="-10" dirty="0">
                <a:latin typeface="Arial MT"/>
                <a:cs typeface="Arial MT"/>
              </a:rPr>
              <a:t>breed-</a:t>
            </a:r>
            <a:r>
              <a:rPr sz="900" dirty="0">
                <a:latin typeface="Arial MT"/>
                <a:cs typeface="Arial MT"/>
              </a:rPr>
              <a:t>specific.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ABN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indicated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abnormal testicles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and</a:t>
            </a:r>
            <a:r>
              <a:rPr sz="900" spc="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no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measurements </a:t>
            </a:r>
            <a:r>
              <a:rPr sz="900" spc="-10" dirty="0">
                <a:latin typeface="Arial MT"/>
                <a:cs typeface="Arial MT"/>
              </a:rPr>
              <a:t>taken.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Adjusted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Scrotal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Circumference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(Adj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SC)</a:t>
            </a:r>
            <a:r>
              <a:rPr sz="900" b="1" i="1" spc="-20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adjusted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to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365d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0" dirty="0">
                <a:latin typeface="Arial MT"/>
                <a:cs typeface="Arial MT"/>
              </a:rPr>
              <a:t>age.</a:t>
            </a:r>
            <a:endParaRPr sz="90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900" b="1" i="1" dirty="0">
                <a:latin typeface="Arial"/>
                <a:cs typeface="Arial"/>
              </a:rPr>
              <a:t>Breeding</a:t>
            </a:r>
            <a:r>
              <a:rPr sz="900" b="1" i="1" spc="-1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Soundness</a:t>
            </a:r>
            <a:r>
              <a:rPr sz="900" b="1" i="1" spc="-5" dirty="0">
                <a:latin typeface="Arial"/>
                <a:cs typeface="Arial"/>
              </a:rPr>
              <a:t> </a:t>
            </a:r>
            <a:r>
              <a:rPr sz="900" b="1" i="1" dirty="0">
                <a:latin typeface="Arial"/>
                <a:cs typeface="Arial"/>
              </a:rPr>
              <a:t>Exam</a:t>
            </a:r>
            <a:r>
              <a:rPr sz="900" b="1" i="1" spc="-5" dirty="0">
                <a:latin typeface="Arial"/>
                <a:cs typeface="Arial"/>
              </a:rPr>
              <a:t> </a:t>
            </a:r>
            <a:r>
              <a:rPr sz="900" dirty="0">
                <a:latin typeface="Arial MT"/>
                <a:cs typeface="Arial MT"/>
              </a:rPr>
              <a:t>–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Pass/Fail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Results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of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Breeding Soundness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Exam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performed by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license veterinarian,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if </a:t>
            </a:r>
            <a:r>
              <a:rPr sz="900" spc="-10" dirty="0">
                <a:latin typeface="Arial MT"/>
                <a:cs typeface="Arial MT"/>
              </a:rPr>
              <a:t>performed.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266541" y="-3708"/>
            <a:ext cx="262001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PostHaven</a:t>
            </a:r>
            <a:r>
              <a:rPr spc="90" dirty="0"/>
              <a:t> </a:t>
            </a:r>
            <a:r>
              <a:rPr dirty="0"/>
              <a:t>Farm</a:t>
            </a:r>
            <a:r>
              <a:rPr spc="90" dirty="0"/>
              <a:t> </a:t>
            </a:r>
            <a:r>
              <a:rPr spc="-25" dirty="0"/>
              <a:t>G2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31025" y="344462"/>
            <a:ext cx="6925309" cy="13335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981960">
              <a:lnSpc>
                <a:spcPct val="100000"/>
              </a:lnSpc>
              <a:spcBef>
                <a:spcPts val="565"/>
              </a:spcBef>
            </a:pPr>
            <a:r>
              <a:rPr sz="1400" spc="6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B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 dirty="0">
              <a:latin typeface="Arial MT"/>
              <a:cs typeface="Arial MT"/>
            </a:endParaRPr>
          </a:p>
          <a:p>
            <a:pPr marL="3053715">
              <a:lnSpc>
                <a:spcPct val="100000"/>
              </a:lnSpc>
              <a:spcBef>
                <a:spcPts val="400"/>
              </a:spcBef>
              <a:tabLst>
                <a:tab pos="4420235" algn="l"/>
              </a:tabLst>
            </a:pPr>
            <a:r>
              <a:rPr sz="1200" b="1" dirty="0">
                <a:latin typeface="Arial"/>
                <a:cs typeface="Arial"/>
              </a:rPr>
              <a:t>Evaluation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Date: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800" b="1" i="1" spc="-15" baseline="4629" dirty="0">
                <a:latin typeface="Arial"/>
                <a:cs typeface="Arial"/>
              </a:rPr>
              <a:t>16-Feb-</a:t>
            </a:r>
            <a:r>
              <a:rPr sz="1800" b="1" i="1" spc="-30" baseline="4629" dirty="0">
                <a:latin typeface="Arial"/>
                <a:cs typeface="Arial"/>
              </a:rPr>
              <a:t>2026</a:t>
            </a:r>
            <a:endParaRPr sz="1800" baseline="4629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60"/>
              </a:spcBef>
            </a:pPr>
            <a:r>
              <a:rPr sz="1200" dirty="0">
                <a:latin typeface="Arial MT"/>
                <a:cs typeface="Arial MT"/>
              </a:rPr>
              <a:t>Thank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you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participating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AgSights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Beef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Evaluation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Program!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Included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this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evaluation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report </a:t>
            </a:r>
            <a:r>
              <a:rPr sz="1200" dirty="0">
                <a:latin typeface="Arial MT"/>
                <a:cs typeface="Arial MT"/>
              </a:rPr>
              <a:t>are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b="1" i="1" dirty="0">
                <a:latin typeface="Arial"/>
                <a:cs typeface="Arial"/>
              </a:rPr>
              <a:t>Group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Reports</a:t>
            </a:r>
            <a:r>
              <a:rPr sz="1200" b="1" i="1" spc="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and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individual </a:t>
            </a:r>
            <a:r>
              <a:rPr sz="1200" b="1" i="1" dirty="0">
                <a:latin typeface="Arial"/>
                <a:cs typeface="Arial"/>
              </a:rPr>
              <a:t>Performance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Sheet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for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each</a:t>
            </a:r>
            <a:r>
              <a:rPr sz="1200" spc="-10" dirty="0">
                <a:latin typeface="Arial MT"/>
                <a:cs typeface="Arial MT"/>
              </a:rPr>
              <a:t> animal.</a:t>
            </a:r>
            <a:endParaRPr sz="1200" dirty="0">
              <a:latin typeface="Arial MT"/>
              <a:cs typeface="Arial MT"/>
            </a:endParaRPr>
          </a:p>
          <a:p>
            <a:pPr marL="81915">
              <a:lnSpc>
                <a:spcPct val="100000"/>
              </a:lnSpc>
              <a:spcBef>
                <a:spcPts val="990"/>
              </a:spcBef>
              <a:tabLst>
                <a:tab pos="4013200" algn="l"/>
              </a:tabLst>
            </a:pPr>
            <a:r>
              <a:rPr sz="1400" b="1" i="1" dirty="0">
                <a:latin typeface="Arial"/>
                <a:cs typeface="Arial"/>
              </a:rPr>
              <a:t>Group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Reports</a:t>
            </a:r>
            <a:r>
              <a:rPr sz="1400" b="1" i="1" dirty="0">
                <a:latin typeface="Arial"/>
                <a:cs typeface="Arial"/>
              </a:rPr>
              <a:t>	Performance</a:t>
            </a:r>
            <a:r>
              <a:rPr sz="1400" b="1" i="1" spc="-7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Sheets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762" y="95046"/>
            <a:ext cx="968044" cy="539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403" y="8018640"/>
            <a:ext cx="7139305" cy="1950085"/>
            <a:chOff x="80403" y="8018640"/>
            <a:chExt cx="7139305" cy="1950085"/>
          </a:xfrm>
        </p:grpSpPr>
        <p:sp>
          <p:nvSpPr>
            <p:cNvPr id="3" name="object 3"/>
            <p:cNvSpPr/>
            <p:nvPr/>
          </p:nvSpPr>
          <p:spPr>
            <a:xfrm>
              <a:off x="86753" y="8161197"/>
              <a:ext cx="7126605" cy="1801495"/>
            </a:xfrm>
            <a:custGeom>
              <a:avLst/>
              <a:gdLst/>
              <a:ahLst/>
              <a:cxnLst/>
              <a:rect l="l" t="t" r="r" b="b"/>
              <a:pathLst>
                <a:path w="7126605" h="1801495">
                  <a:moveTo>
                    <a:pt x="3563289" y="1801075"/>
                  </a:moveTo>
                  <a:lnTo>
                    <a:pt x="0" y="1801075"/>
                  </a:lnTo>
                  <a:lnTo>
                    <a:pt x="0" y="0"/>
                  </a:lnTo>
                  <a:lnTo>
                    <a:pt x="7126211" y="0"/>
                  </a:lnTo>
                  <a:lnTo>
                    <a:pt x="7126211" y="1801075"/>
                  </a:lnTo>
                  <a:lnTo>
                    <a:pt x="3563289" y="1801075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8445" y="8018640"/>
              <a:ext cx="1598930" cy="303530"/>
            </a:xfrm>
            <a:custGeom>
              <a:avLst/>
              <a:gdLst/>
              <a:ahLst/>
              <a:cxnLst/>
              <a:rect l="l" t="t" r="r" b="b"/>
              <a:pathLst>
                <a:path w="1598930" h="303529">
                  <a:moveTo>
                    <a:pt x="1598396" y="0"/>
                  </a:moveTo>
                  <a:lnTo>
                    <a:pt x="0" y="0"/>
                  </a:lnTo>
                  <a:lnTo>
                    <a:pt x="0" y="303479"/>
                  </a:lnTo>
                  <a:lnTo>
                    <a:pt x="799198" y="303479"/>
                  </a:lnTo>
                  <a:lnTo>
                    <a:pt x="1598396" y="303479"/>
                  </a:lnTo>
                  <a:lnTo>
                    <a:pt x="1598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8775" y="8050580"/>
            <a:ext cx="13976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dirty="0">
                <a:latin typeface="Arial"/>
                <a:cs typeface="Arial"/>
              </a:rPr>
              <a:t>Evaluated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Traits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2876" y="4063949"/>
            <a:ext cx="153035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5"/>
              </a:lnSpc>
              <a:spcBef>
                <a:spcPts val="100"/>
              </a:spcBef>
            </a:pPr>
            <a:r>
              <a:rPr sz="1100" spc="-50" dirty="0">
                <a:latin typeface="Arial MT"/>
                <a:cs typeface="Arial MT"/>
              </a:rPr>
              <a:t>%</a:t>
            </a:r>
            <a:endParaRPr sz="1100">
              <a:latin typeface="Arial MT"/>
              <a:cs typeface="Arial MT"/>
            </a:endParaRPr>
          </a:p>
          <a:p>
            <a:pPr marL="15240">
              <a:lnSpc>
                <a:spcPts val="1315"/>
              </a:lnSpc>
            </a:pPr>
            <a:r>
              <a:rPr sz="1100" spc="-50" dirty="0">
                <a:latin typeface="Arial MT"/>
                <a:cs typeface="Arial MT"/>
              </a:rPr>
              <a:t>%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9295" y="4063949"/>
            <a:ext cx="1896745" cy="527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Gain.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animal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Top </a:t>
            </a:r>
            <a:r>
              <a:rPr sz="1100" spc="-10" dirty="0">
                <a:latin typeface="Arial MT"/>
                <a:cs typeface="Arial MT"/>
              </a:rPr>
              <a:t>within-</a:t>
            </a:r>
            <a:r>
              <a:rPr sz="1100" dirty="0">
                <a:latin typeface="Arial MT"/>
                <a:cs typeface="Arial MT"/>
              </a:rPr>
              <a:t>breed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(EPD)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Top </a:t>
            </a:r>
            <a:r>
              <a:rPr sz="1100" dirty="0">
                <a:latin typeface="Arial MT"/>
                <a:cs typeface="Arial MT"/>
              </a:rPr>
              <a:t>across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breeds</a:t>
            </a:r>
            <a:r>
              <a:rPr sz="1100" spc="-10" dirty="0">
                <a:latin typeface="Arial MT"/>
                <a:cs typeface="Arial MT"/>
              </a:rPr>
              <a:t> (ABC).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703" y="8319858"/>
            <a:ext cx="6844665" cy="158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19"/>
              </a:lnSpc>
              <a:spcBef>
                <a:spcPts val="100"/>
              </a:spcBef>
            </a:pPr>
            <a:r>
              <a:rPr sz="850" b="1" i="1" spc="-10" dirty="0">
                <a:latin typeface="Arial"/>
                <a:cs typeface="Arial"/>
              </a:rPr>
              <a:t>Calving</a:t>
            </a:r>
            <a:r>
              <a:rPr sz="850" b="1" i="1" spc="-2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Ease</a:t>
            </a:r>
            <a:r>
              <a:rPr sz="850" b="1" i="1" spc="-15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(CE)</a:t>
            </a:r>
            <a:r>
              <a:rPr sz="850" b="1" i="1" spc="-15" dirty="0">
                <a:latin typeface="Arial"/>
                <a:cs typeface="Arial"/>
              </a:rPr>
              <a:t> </a:t>
            </a:r>
            <a:r>
              <a:rPr sz="850" dirty="0">
                <a:latin typeface="Arial MT"/>
                <a:cs typeface="Arial MT"/>
              </a:rPr>
              <a:t>–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Genetic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prediction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increase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or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decrease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in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percentage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unassisted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calvings.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ts val="1019"/>
              </a:lnSpc>
            </a:pPr>
            <a:r>
              <a:rPr sz="850" b="1" i="1" dirty="0">
                <a:latin typeface="Arial"/>
                <a:cs typeface="Arial"/>
              </a:rPr>
              <a:t>Birth</a:t>
            </a:r>
            <a:r>
              <a:rPr sz="850" b="1" i="1" spc="-4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Weight</a:t>
            </a:r>
            <a:r>
              <a:rPr sz="850" b="1" i="1" spc="-3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(BW)</a:t>
            </a:r>
            <a:r>
              <a:rPr sz="850" b="1" i="1" spc="-20" dirty="0">
                <a:latin typeface="Arial"/>
                <a:cs typeface="Arial"/>
              </a:rPr>
              <a:t> </a:t>
            </a:r>
            <a:r>
              <a:rPr sz="850" dirty="0">
                <a:latin typeface="Arial MT"/>
                <a:cs typeface="Arial MT"/>
              </a:rPr>
              <a:t>–</a:t>
            </a:r>
            <a:r>
              <a:rPr sz="850" spc="-4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expected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effect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(lb)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an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animal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will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have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on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average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BWT</a:t>
            </a:r>
            <a:r>
              <a:rPr sz="850" spc="-4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their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calves.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850" b="1" i="1" spc="-10" dirty="0">
                <a:latin typeface="Arial"/>
                <a:cs typeface="Arial"/>
              </a:rPr>
              <a:t>Weaning</a:t>
            </a:r>
            <a:r>
              <a:rPr sz="850" b="1" i="1" spc="-25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Gain</a:t>
            </a:r>
            <a:r>
              <a:rPr sz="850" b="1" i="1" spc="-3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(WG)</a:t>
            </a:r>
            <a:r>
              <a:rPr sz="850" b="1" i="1" spc="-10" dirty="0">
                <a:latin typeface="Arial"/>
                <a:cs typeface="Arial"/>
              </a:rPr>
              <a:t> </a:t>
            </a:r>
            <a:r>
              <a:rPr sz="850" dirty="0">
                <a:latin typeface="Arial MT"/>
                <a:cs typeface="Arial MT"/>
              </a:rPr>
              <a:t>–</a:t>
            </a:r>
            <a:r>
              <a:rPr sz="850" spc="-4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expected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effect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(lb)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an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animal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will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have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on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their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calves’</a:t>
            </a:r>
            <a:r>
              <a:rPr sz="850" spc="-5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ability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4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grow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form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birth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weaning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ts val="1019"/>
              </a:lnSpc>
              <a:spcBef>
                <a:spcPts val="10"/>
              </a:spcBef>
            </a:pPr>
            <a:r>
              <a:rPr sz="850" b="1" i="1" dirty="0">
                <a:latin typeface="Arial"/>
                <a:cs typeface="Arial"/>
              </a:rPr>
              <a:t>Maternal</a:t>
            </a:r>
            <a:r>
              <a:rPr sz="850" b="1" i="1" spc="-15" dirty="0">
                <a:latin typeface="Arial"/>
                <a:cs typeface="Arial"/>
              </a:rPr>
              <a:t> </a:t>
            </a:r>
            <a:r>
              <a:rPr sz="850" b="1" i="1" spc="-10" dirty="0">
                <a:latin typeface="Arial"/>
                <a:cs typeface="Arial"/>
              </a:rPr>
              <a:t>Calving</a:t>
            </a:r>
            <a:r>
              <a:rPr sz="850" b="1" i="1" spc="-35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Ease</a:t>
            </a:r>
            <a:r>
              <a:rPr sz="850" b="1" i="1" spc="-25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(CEm)</a:t>
            </a:r>
            <a:r>
              <a:rPr sz="850" b="1" i="1" spc="-1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–</a:t>
            </a:r>
            <a:r>
              <a:rPr sz="850" i="1" spc="-25" dirty="0">
                <a:latin typeface="Arial"/>
                <a:cs typeface="Arial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expected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effect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4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animal’s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daughters </a:t>
            </a:r>
            <a:r>
              <a:rPr sz="850" dirty="0">
                <a:latin typeface="Arial MT"/>
                <a:cs typeface="Arial MT"/>
              </a:rPr>
              <a:t>on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calving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ease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(%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unassisted)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calves.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ts val="1019"/>
              </a:lnSpc>
            </a:pPr>
            <a:r>
              <a:rPr sz="850" b="1" i="1" dirty="0">
                <a:latin typeface="Arial"/>
                <a:cs typeface="Arial"/>
              </a:rPr>
              <a:t>Maternal</a:t>
            </a:r>
            <a:r>
              <a:rPr sz="850" b="1" i="1" spc="-1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Birth</a:t>
            </a:r>
            <a:r>
              <a:rPr sz="850" b="1" i="1" spc="-20" dirty="0">
                <a:latin typeface="Arial"/>
                <a:cs typeface="Arial"/>
              </a:rPr>
              <a:t> </a:t>
            </a:r>
            <a:r>
              <a:rPr sz="850" b="1" i="1" spc="-10" dirty="0">
                <a:latin typeface="Arial"/>
                <a:cs typeface="Arial"/>
              </a:rPr>
              <a:t>Weight</a:t>
            </a:r>
            <a:r>
              <a:rPr sz="850" b="1" i="1" spc="-2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(BWm)</a:t>
            </a:r>
            <a:r>
              <a:rPr sz="850" b="1" i="1" spc="1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–</a:t>
            </a:r>
            <a:r>
              <a:rPr sz="850" i="1" spc="-30" dirty="0">
                <a:latin typeface="Arial"/>
                <a:cs typeface="Arial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expected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effect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animal’s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daughters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on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birth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weight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(lb)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calf.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850" b="1" i="1" spc="-10" dirty="0">
                <a:latin typeface="Arial"/>
                <a:cs typeface="Arial"/>
              </a:rPr>
              <a:t>Mothering</a:t>
            </a:r>
            <a:r>
              <a:rPr sz="850" b="1" i="1" spc="-5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Ability</a:t>
            </a:r>
            <a:r>
              <a:rPr sz="850" b="1" i="1" spc="-25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(MILK)</a:t>
            </a:r>
            <a:r>
              <a:rPr sz="850" b="1" i="1" spc="-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–</a:t>
            </a:r>
            <a:r>
              <a:rPr sz="850" b="1" spc="-20" dirty="0">
                <a:latin typeface="Arial"/>
                <a:cs typeface="Arial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ability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animal’s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daughters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provide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their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calves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with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milk</a:t>
            </a:r>
            <a:r>
              <a:rPr sz="850" spc="-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/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mothering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influence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pre-</a:t>
            </a:r>
            <a:r>
              <a:rPr sz="850" dirty="0">
                <a:latin typeface="Arial MT"/>
                <a:cs typeface="Arial MT"/>
              </a:rPr>
              <a:t>wean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growth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(lb).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850" b="1" i="1" spc="-10" dirty="0">
                <a:latin typeface="Arial"/>
                <a:cs typeface="Arial"/>
              </a:rPr>
              <a:t>Post-Weaning</a:t>
            </a:r>
            <a:r>
              <a:rPr sz="850" b="1" i="1" spc="-3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Gain</a:t>
            </a:r>
            <a:r>
              <a:rPr sz="850" b="1" i="1" spc="-2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(PWG)</a:t>
            </a:r>
            <a:r>
              <a:rPr sz="850" b="1" i="1" spc="-5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–</a:t>
            </a:r>
            <a:r>
              <a:rPr sz="850" b="1" spc="-25" dirty="0">
                <a:latin typeface="Arial"/>
                <a:cs typeface="Arial"/>
              </a:rPr>
              <a:t> </a:t>
            </a:r>
            <a:r>
              <a:rPr sz="850" dirty="0">
                <a:latin typeface="Arial MT"/>
                <a:cs typeface="Arial MT"/>
              </a:rPr>
              <a:t>Indicates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3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ability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animal’s</a:t>
            </a:r>
            <a:r>
              <a:rPr sz="850" spc="-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calves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grow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from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weaning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yearling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(lb).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b="1" i="1" spc="-10" dirty="0">
                <a:latin typeface="Arial"/>
                <a:cs typeface="Arial"/>
              </a:rPr>
              <a:t>Yearling</a:t>
            </a:r>
            <a:r>
              <a:rPr sz="850" b="1" i="1" spc="-3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Gain</a:t>
            </a:r>
            <a:r>
              <a:rPr sz="850" b="1" i="1" spc="-2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(YG) </a:t>
            </a:r>
            <a:r>
              <a:rPr sz="850" b="1" dirty="0">
                <a:latin typeface="Arial"/>
                <a:cs typeface="Arial"/>
              </a:rPr>
              <a:t>–</a:t>
            </a:r>
            <a:r>
              <a:rPr sz="850" b="1" spc="-20" dirty="0">
                <a:latin typeface="Arial"/>
                <a:cs typeface="Arial"/>
              </a:rPr>
              <a:t> </a:t>
            </a:r>
            <a:r>
              <a:rPr sz="850" dirty="0">
                <a:latin typeface="Arial MT"/>
                <a:cs typeface="Arial MT"/>
              </a:rPr>
              <a:t>Indicates</a:t>
            </a:r>
            <a:r>
              <a:rPr sz="850" spc="-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ability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animal’s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calves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grow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from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birth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yearling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(lb).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850" b="1" i="1" dirty="0">
                <a:latin typeface="Arial"/>
                <a:cs typeface="Arial"/>
              </a:rPr>
              <a:t>Back</a:t>
            </a:r>
            <a:r>
              <a:rPr sz="850" b="1" i="1" spc="-25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Fat</a:t>
            </a:r>
            <a:r>
              <a:rPr sz="850" b="1" i="1" spc="-20" dirty="0">
                <a:latin typeface="Arial"/>
                <a:cs typeface="Arial"/>
              </a:rPr>
              <a:t> </a:t>
            </a:r>
            <a:r>
              <a:rPr sz="850" b="1" i="1" spc="-25" dirty="0">
                <a:latin typeface="Arial"/>
                <a:cs typeface="Arial"/>
              </a:rPr>
              <a:t>(FAT)</a:t>
            </a:r>
            <a:r>
              <a:rPr sz="850" b="1" i="1" spc="-10" dirty="0">
                <a:latin typeface="Arial"/>
                <a:cs typeface="Arial"/>
              </a:rPr>
              <a:t> </a:t>
            </a:r>
            <a:r>
              <a:rPr sz="850" dirty="0">
                <a:latin typeface="Arial MT"/>
                <a:cs typeface="Arial MT"/>
              </a:rPr>
              <a:t>–</a:t>
            </a:r>
            <a:r>
              <a:rPr sz="850" spc="-5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ability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an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animal’s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progeny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deposit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back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fat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(mm),</a:t>
            </a:r>
            <a:r>
              <a:rPr sz="850" spc="-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or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finishing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ability,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adjusted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3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common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spc="-20" dirty="0">
                <a:latin typeface="Arial MT"/>
                <a:cs typeface="Arial MT"/>
              </a:rPr>
              <a:t>age.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ts val="1019"/>
              </a:lnSpc>
            </a:pPr>
            <a:r>
              <a:rPr sz="850" b="1" i="1" dirty="0">
                <a:latin typeface="Arial"/>
                <a:cs typeface="Arial"/>
              </a:rPr>
              <a:t>Rib</a:t>
            </a:r>
            <a:r>
              <a:rPr sz="850" b="1" i="1" spc="-30" dirty="0">
                <a:latin typeface="Arial"/>
                <a:cs typeface="Arial"/>
              </a:rPr>
              <a:t> </a:t>
            </a:r>
            <a:r>
              <a:rPr sz="850" b="1" i="1" spc="-10" dirty="0">
                <a:latin typeface="Arial"/>
                <a:cs typeface="Arial"/>
              </a:rPr>
              <a:t>Eye</a:t>
            </a:r>
            <a:r>
              <a:rPr sz="850" b="1" i="1" spc="-5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Area</a:t>
            </a:r>
            <a:r>
              <a:rPr sz="850" b="1" i="1" spc="-20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(REA)</a:t>
            </a:r>
            <a:r>
              <a:rPr sz="850" b="1" i="1" spc="-5" dirty="0">
                <a:latin typeface="Arial"/>
                <a:cs typeface="Arial"/>
              </a:rPr>
              <a:t> </a:t>
            </a:r>
            <a:r>
              <a:rPr sz="850" dirty="0">
                <a:latin typeface="Arial MT"/>
                <a:cs typeface="Arial MT"/>
              </a:rPr>
              <a:t>–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Predictor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difference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in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rib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eye</a:t>
            </a:r>
            <a:r>
              <a:rPr sz="850" spc="-2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area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(sq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in),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or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muscling,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an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animal’s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progeny.</a:t>
            </a:r>
            <a:endParaRPr sz="850">
              <a:latin typeface="Arial MT"/>
              <a:cs typeface="Arial MT"/>
            </a:endParaRPr>
          </a:p>
          <a:p>
            <a:pPr marL="12700">
              <a:lnSpc>
                <a:spcPts val="1019"/>
              </a:lnSpc>
            </a:pPr>
            <a:r>
              <a:rPr sz="850" b="1" i="1" spc="-10" dirty="0">
                <a:latin typeface="Arial"/>
                <a:cs typeface="Arial"/>
              </a:rPr>
              <a:t>Marbling</a:t>
            </a:r>
            <a:r>
              <a:rPr sz="850" b="1" i="1" spc="-35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(IMF)</a:t>
            </a:r>
            <a:r>
              <a:rPr sz="850" b="1" i="1" spc="-2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–</a:t>
            </a:r>
            <a:r>
              <a:rPr sz="850" i="1" spc="-2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The</a:t>
            </a:r>
            <a:r>
              <a:rPr sz="850" i="1" spc="-2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ability</a:t>
            </a:r>
            <a:r>
              <a:rPr sz="850" i="1" spc="-2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of</a:t>
            </a:r>
            <a:r>
              <a:rPr sz="850" i="1" spc="-2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an</a:t>
            </a:r>
            <a:r>
              <a:rPr sz="850" i="1" spc="-2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animal’s</a:t>
            </a:r>
            <a:r>
              <a:rPr sz="850" i="1" spc="-1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progeny</a:t>
            </a:r>
            <a:r>
              <a:rPr sz="850" i="1" spc="-1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to</a:t>
            </a:r>
            <a:r>
              <a:rPr sz="850" i="1" spc="-2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deposit</a:t>
            </a:r>
            <a:r>
              <a:rPr sz="850" i="1" spc="-2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marbling</a:t>
            </a:r>
            <a:r>
              <a:rPr sz="850" i="1" spc="-4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fat</a:t>
            </a:r>
            <a:r>
              <a:rPr sz="850" i="1" spc="-2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(%),</a:t>
            </a:r>
            <a:r>
              <a:rPr sz="850" i="1" spc="-2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adjusted</a:t>
            </a:r>
            <a:r>
              <a:rPr sz="850" i="1" spc="-2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to</a:t>
            </a:r>
            <a:r>
              <a:rPr sz="850" i="1" spc="-40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a</a:t>
            </a:r>
            <a:r>
              <a:rPr sz="850" i="1" spc="-25" dirty="0">
                <a:latin typeface="Arial"/>
                <a:cs typeface="Arial"/>
              </a:rPr>
              <a:t> </a:t>
            </a:r>
            <a:r>
              <a:rPr sz="850" i="1" dirty="0">
                <a:latin typeface="Arial"/>
                <a:cs typeface="Arial"/>
              </a:rPr>
              <a:t>common</a:t>
            </a:r>
            <a:r>
              <a:rPr sz="850" i="1" spc="-25" dirty="0">
                <a:latin typeface="Arial"/>
                <a:cs typeface="Arial"/>
              </a:rPr>
              <a:t> </a:t>
            </a:r>
            <a:r>
              <a:rPr sz="850" i="1" spc="-20" dirty="0">
                <a:latin typeface="Arial"/>
                <a:cs typeface="Arial"/>
              </a:rPr>
              <a:t>age.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50" b="1" i="1" dirty="0">
                <a:latin typeface="Arial"/>
                <a:cs typeface="Arial"/>
              </a:rPr>
              <a:t>Scrotal</a:t>
            </a:r>
            <a:r>
              <a:rPr sz="850" b="1" i="1" spc="-15" dirty="0">
                <a:latin typeface="Arial"/>
                <a:cs typeface="Arial"/>
              </a:rPr>
              <a:t> </a:t>
            </a:r>
            <a:r>
              <a:rPr sz="850" b="1" i="1" spc="-10" dirty="0">
                <a:latin typeface="Arial"/>
                <a:cs typeface="Arial"/>
              </a:rPr>
              <a:t>Circumference</a:t>
            </a:r>
            <a:r>
              <a:rPr sz="850" b="1" i="1" spc="-15" dirty="0">
                <a:latin typeface="Arial"/>
                <a:cs typeface="Arial"/>
              </a:rPr>
              <a:t> </a:t>
            </a:r>
            <a:r>
              <a:rPr sz="850" b="1" i="1" dirty="0">
                <a:latin typeface="Arial"/>
                <a:cs typeface="Arial"/>
              </a:rPr>
              <a:t>(SC)</a:t>
            </a:r>
            <a:r>
              <a:rPr sz="850" b="1" i="1" spc="5" dirty="0">
                <a:latin typeface="Arial"/>
                <a:cs typeface="Arial"/>
              </a:rPr>
              <a:t> </a:t>
            </a:r>
            <a:r>
              <a:rPr sz="850" dirty="0">
                <a:latin typeface="Arial MT"/>
                <a:cs typeface="Arial MT"/>
              </a:rPr>
              <a:t>–</a:t>
            </a:r>
            <a:r>
              <a:rPr sz="850" spc="-4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The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ability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a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bull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transmit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scrotal</a:t>
            </a:r>
            <a:r>
              <a:rPr sz="850" spc="-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size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to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male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progeny. </a:t>
            </a:r>
            <a:r>
              <a:rPr sz="850" dirty="0">
                <a:latin typeface="Arial MT"/>
                <a:cs typeface="Arial MT"/>
              </a:rPr>
              <a:t>It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is a</a:t>
            </a:r>
            <a:r>
              <a:rPr sz="850" spc="-3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partial</a:t>
            </a:r>
            <a:r>
              <a:rPr sz="850" spc="-2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indicator</a:t>
            </a:r>
            <a:r>
              <a:rPr sz="850" spc="-10" dirty="0">
                <a:latin typeface="Arial MT"/>
                <a:cs typeface="Arial MT"/>
              </a:rPr>
              <a:t> </a:t>
            </a:r>
            <a:r>
              <a:rPr sz="850" dirty="0">
                <a:latin typeface="Arial MT"/>
                <a:cs typeface="Arial MT"/>
              </a:rPr>
              <a:t>of</a:t>
            </a:r>
            <a:r>
              <a:rPr sz="850" spc="-10" dirty="0">
                <a:latin typeface="Arial MT"/>
                <a:cs typeface="Arial MT"/>
              </a:rPr>
              <a:t> daughter</a:t>
            </a:r>
            <a:r>
              <a:rPr sz="850" spc="-15" dirty="0">
                <a:latin typeface="Arial MT"/>
                <a:cs typeface="Arial MT"/>
              </a:rPr>
              <a:t> </a:t>
            </a:r>
            <a:r>
              <a:rPr sz="850" spc="-10" dirty="0">
                <a:latin typeface="Arial MT"/>
                <a:cs typeface="Arial MT"/>
              </a:rPr>
              <a:t>fertility.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9560" y="10083"/>
            <a:ext cx="2027555" cy="721995"/>
          </a:xfrm>
          <a:custGeom>
            <a:avLst/>
            <a:gdLst/>
            <a:ahLst/>
            <a:cxnLst/>
            <a:rect l="l" t="t" r="r" b="b"/>
            <a:pathLst>
              <a:path w="2027555" h="721995">
                <a:moveTo>
                  <a:pt x="2027516" y="0"/>
                </a:moveTo>
                <a:lnTo>
                  <a:pt x="0" y="0"/>
                </a:lnTo>
                <a:lnTo>
                  <a:pt x="0" y="721436"/>
                </a:lnTo>
                <a:lnTo>
                  <a:pt x="1013764" y="721436"/>
                </a:lnTo>
                <a:lnTo>
                  <a:pt x="2027516" y="721436"/>
                </a:lnTo>
                <a:lnTo>
                  <a:pt x="202751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55381" y="41656"/>
            <a:ext cx="1654175" cy="636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100"/>
              </a:spcBef>
              <a:tabLst>
                <a:tab pos="1267460" algn="l"/>
                <a:tab pos="1499235" algn="l"/>
              </a:tabLst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0772" y="1591563"/>
            <a:ext cx="7110095" cy="3657600"/>
            <a:chOff x="80772" y="1591563"/>
            <a:chExt cx="7110095" cy="3657600"/>
          </a:xfrm>
        </p:grpSpPr>
        <p:sp>
          <p:nvSpPr>
            <p:cNvPr id="12" name="object 12"/>
            <p:cNvSpPr/>
            <p:nvPr/>
          </p:nvSpPr>
          <p:spPr>
            <a:xfrm>
              <a:off x="87122" y="1745640"/>
              <a:ext cx="7097395" cy="3496945"/>
            </a:xfrm>
            <a:custGeom>
              <a:avLst/>
              <a:gdLst/>
              <a:ahLst/>
              <a:cxnLst/>
              <a:rect l="l" t="t" r="r" b="b"/>
              <a:pathLst>
                <a:path w="7097395" h="3496945">
                  <a:moveTo>
                    <a:pt x="3548519" y="3496678"/>
                  </a:moveTo>
                  <a:lnTo>
                    <a:pt x="0" y="3496678"/>
                  </a:lnTo>
                  <a:lnTo>
                    <a:pt x="0" y="0"/>
                  </a:lnTo>
                  <a:lnTo>
                    <a:pt x="7097039" y="0"/>
                  </a:lnTo>
                  <a:lnTo>
                    <a:pt x="7097039" y="3496678"/>
                  </a:lnTo>
                  <a:lnTo>
                    <a:pt x="3548519" y="349667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076" y="1591563"/>
              <a:ext cx="3466465" cy="303530"/>
            </a:xfrm>
            <a:custGeom>
              <a:avLst/>
              <a:gdLst/>
              <a:ahLst/>
              <a:cxnLst/>
              <a:rect l="l" t="t" r="r" b="b"/>
              <a:pathLst>
                <a:path w="3466465" h="303530">
                  <a:moveTo>
                    <a:pt x="3466439" y="0"/>
                  </a:moveTo>
                  <a:lnTo>
                    <a:pt x="0" y="0"/>
                  </a:lnTo>
                  <a:lnTo>
                    <a:pt x="0" y="303479"/>
                  </a:lnTo>
                  <a:lnTo>
                    <a:pt x="1733397" y="303479"/>
                  </a:lnTo>
                  <a:lnTo>
                    <a:pt x="3466439" y="303479"/>
                  </a:lnTo>
                  <a:lnTo>
                    <a:pt x="3466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3703" y="1855343"/>
            <a:ext cx="4120515" cy="275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A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genetic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evaluation</a:t>
            </a:r>
            <a:r>
              <a:rPr sz="1100" spc="1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represents</a:t>
            </a:r>
            <a:r>
              <a:rPr sz="1100" spc="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1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expected</a:t>
            </a:r>
            <a:r>
              <a:rPr sz="1100" spc="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genetic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superiority </a:t>
            </a:r>
            <a:r>
              <a:rPr sz="1100" dirty="0">
                <a:latin typeface="Arial MT"/>
                <a:cs typeface="Arial MT"/>
              </a:rPr>
              <a:t>of </a:t>
            </a:r>
            <a:r>
              <a:rPr sz="1100" spc="-10" dirty="0">
                <a:latin typeface="Arial MT"/>
                <a:cs typeface="Arial MT"/>
              </a:rPr>
              <a:t>progeny,</a:t>
            </a:r>
            <a:r>
              <a:rPr sz="1100" dirty="0">
                <a:latin typeface="Arial MT"/>
                <a:cs typeface="Arial MT"/>
              </a:rPr>
              <a:t> in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trait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units, relative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 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average of animals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20" dirty="0">
                <a:latin typeface="Arial MT"/>
                <a:cs typeface="Arial MT"/>
              </a:rPr>
              <a:t>that </a:t>
            </a:r>
            <a:r>
              <a:rPr sz="1100" dirty="0">
                <a:latin typeface="Arial MT"/>
                <a:cs typeface="Arial MT"/>
              </a:rPr>
              <a:t>trait,</a:t>
            </a:r>
            <a:r>
              <a:rPr sz="1100" spc="100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after</a:t>
            </a:r>
            <a:r>
              <a:rPr sz="1100" spc="49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adjusting</a:t>
            </a:r>
            <a:r>
              <a:rPr sz="1100" spc="4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100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factors</a:t>
            </a:r>
            <a:r>
              <a:rPr sz="1100" spc="4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like</a:t>
            </a:r>
            <a:r>
              <a:rPr sz="1100" spc="100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management.</a:t>
            </a:r>
            <a:r>
              <a:rPr sz="1100" spc="100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With</a:t>
            </a:r>
            <a:r>
              <a:rPr sz="1100" spc="49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the </a:t>
            </a:r>
            <a:r>
              <a:rPr sz="1100" dirty="0">
                <a:latin typeface="Arial MT"/>
                <a:cs typeface="Arial MT"/>
              </a:rPr>
              <a:t>exception</a:t>
            </a:r>
            <a:r>
              <a:rPr sz="1100" spc="1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1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Birth</a:t>
            </a:r>
            <a:r>
              <a:rPr sz="1100" spc="1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Weight</a:t>
            </a:r>
            <a:r>
              <a:rPr sz="1100" spc="1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Back</a:t>
            </a:r>
            <a:r>
              <a:rPr sz="1100" spc="1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Fat,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larger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values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represent </a:t>
            </a:r>
            <a:r>
              <a:rPr sz="1100" dirty="0">
                <a:latin typeface="Arial MT"/>
                <a:cs typeface="Arial MT"/>
              </a:rPr>
              <a:t>superior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animals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given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trait.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000" b="1" i="1" dirty="0">
                <a:latin typeface="Arial"/>
                <a:cs typeface="Arial"/>
              </a:rPr>
              <a:t>EPD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vs</a:t>
            </a:r>
            <a:r>
              <a:rPr sz="1000" b="1" i="1" spc="-60" dirty="0">
                <a:latin typeface="Arial"/>
                <a:cs typeface="Arial"/>
              </a:rPr>
              <a:t> </a:t>
            </a:r>
            <a:r>
              <a:rPr sz="1000" b="1" i="1" spc="-25" dirty="0">
                <a:latin typeface="Arial"/>
                <a:cs typeface="Arial"/>
              </a:rPr>
              <a:t>ABC</a:t>
            </a: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ct val="99600"/>
              </a:lnSpc>
              <a:spcBef>
                <a:spcPts val="5"/>
              </a:spcBef>
            </a:pPr>
            <a:r>
              <a:rPr sz="1000" dirty="0">
                <a:latin typeface="Arial MT"/>
                <a:cs typeface="Arial MT"/>
              </a:rPr>
              <a:t>Expected</a:t>
            </a:r>
            <a:r>
              <a:rPr sz="1000" spc="3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Progeny</a:t>
            </a:r>
            <a:r>
              <a:rPr sz="1000" spc="3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Differences</a:t>
            </a:r>
            <a:r>
              <a:rPr sz="1000" spc="3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(EPD)</a:t>
            </a:r>
            <a:r>
              <a:rPr sz="1000" spc="3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compare</a:t>
            </a:r>
            <a:r>
              <a:rPr sz="1000" spc="3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3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genetic</a:t>
            </a:r>
            <a:r>
              <a:rPr sz="1000" spc="3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merit</a:t>
            </a:r>
            <a:r>
              <a:rPr sz="1000" spc="32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 </a:t>
            </a:r>
            <a:r>
              <a:rPr sz="1000" dirty="0">
                <a:latin typeface="Arial MT"/>
                <a:cs typeface="Arial MT"/>
              </a:rPr>
              <a:t>individuals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within</a:t>
            </a:r>
            <a:r>
              <a:rPr sz="1000" spc="2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specific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breed,</a:t>
            </a:r>
            <a:r>
              <a:rPr sz="1000" spc="2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while</a:t>
            </a:r>
            <a:r>
              <a:rPr sz="1000" spc="1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Across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Breed</a:t>
            </a:r>
            <a:r>
              <a:rPr sz="1000" spc="254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Comparisons </a:t>
            </a:r>
            <a:r>
              <a:rPr sz="1000" dirty="0">
                <a:latin typeface="Arial MT"/>
                <a:cs typeface="Arial MT"/>
              </a:rPr>
              <a:t>(ABC)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can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used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compare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across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all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breeds.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sz="1000" b="1" i="1" dirty="0">
                <a:latin typeface="Arial"/>
                <a:cs typeface="Arial"/>
              </a:rPr>
              <a:t>Percentile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spc="-10" dirty="0">
                <a:latin typeface="Arial"/>
                <a:cs typeface="Arial"/>
              </a:rPr>
              <a:t>Rankings</a:t>
            </a:r>
            <a:endParaRPr sz="1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To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simplify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comparisons,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percentile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rankings,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rank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scale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(best)</a:t>
            </a:r>
            <a:r>
              <a:rPr sz="1000" spc="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100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(worst),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value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representing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animals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Top </a:t>
            </a:r>
            <a:r>
              <a:rPr sz="1000" dirty="0">
                <a:latin typeface="Arial MT"/>
                <a:cs typeface="Arial MT"/>
              </a:rPr>
              <a:t>X%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within-</a:t>
            </a:r>
            <a:r>
              <a:rPr sz="1000" dirty="0">
                <a:latin typeface="Arial MT"/>
                <a:cs typeface="Arial MT"/>
              </a:rPr>
              <a:t>breed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(EPD,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grey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bars)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across-</a:t>
            </a:r>
            <a:r>
              <a:rPr sz="1000" dirty="0">
                <a:latin typeface="Arial MT"/>
                <a:cs typeface="Arial MT"/>
              </a:rPr>
              <a:t>breeds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(ABC,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green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bars).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report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graph,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look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animals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bars</a:t>
            </a:r>
            <a:r>
              <a:rPr sz="1000" spc="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right-</a:t>
            </a:r>
            <a:r>
              <a:rPr sz="1000" dirty="0">
                <a:latin typeface="Arial MT"/>
                <a:cs typeface="Arial MT"/>
              </a:rPr>
              <a:t>side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6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graph </a:t>
            </a:r>
            <a:r>
              <a:rPr sz="1000" spc="-20" dirty="0">
                <a:latin typeface="Arial MT"/>
                <a:cs typeface="Arial MT"/>
              </a:rPr>
              <a:t>(Top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50%)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improve</a:t>
            </a:r>
            <a:r>
              <a:rPr sz="1000" spc="-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given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trait.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200"/>
              </a:lnSpc>
            </a:pPr>
            <a:r>
              <a:rPr sz="1000" b="1" i="1" spc="-10" dirty="0">
                <a:latin typeface="Arial"/>
                <a:cs typeface="Arial"/>
              </a:rPr>
              <a:t>Accuracy</a:t>
            </a:r>
            <a:endParaRPr sz="1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000" dirty="0">
                <a:latin typeface="Arial MT"/>
                <a:cs typeface="Arial MT"/>
              </a:rPr>
              <a:t>The</a:t>
            </a:r>
            <a:r>
              <a:rPr sz="1000" spc="4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accuracy</a:t>
            </a:r>
            <a:r>
              <a:rPr sz="1000" spc="409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4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</a:t>
            </a:r>
            <a:r>
              <a:rPr sz="1000" spc="3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EPD</a:t>
            </a:r>
            <a:r>
              <a:rPr sz="1000" spc="4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/</a:t>
            </a:r>
            <a:r>
              <a:rPr sz="1000" spc="3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ABC</a:t>
            </a:r>
            <a:r>
              <a:rPr sz="1000" spc="3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409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influenced</a:t>
            </a:r>
            <a:r>
              <a:rPr sz="1000" spc="3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by</a:t>
            </a:r>
            <a:r>
              <a:rPr sz="1000" spc="4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4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amount</a:t>
            </a:r>
            <a:r>
              <a:rPr sz="1000" spc="40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of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703" y="4580902"/>
            <a:ext cx="411987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information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available.</a:t>
            </a:r>
            <a:r>
              <a:rPr sz="1000" spc="1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its</a:t>
            </a:r>
            <a:r>
              <a:rPr sz="1000" spc="20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own</a:t>
            </a:r>
            <a:r>
              <a:rPr sz="1000" spc="2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performance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record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will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3703" y="4732108"/>
            <a:ext cx="41198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have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higher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accuracy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than those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without. EPDs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/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ABCs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account for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performance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information on all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relatives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(e.g.,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parents,</a:t>
            </a:r>
            <a:r>
              <a:rPr sz="1000" spc="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half-</a:t>
            </a:r>
            <a:r>
              <a:rPr sz="1000" dirty="0">
                <a:latin typeface="Arial MT"/>
                <a:cs typeface="Arial MT"/>
              </a:rPr>
              <a:t>siblings).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The </a:t>
            </a:r>
            <a:r>
              <a:rPr sz="1000" dirty="0">
                <a:latin typeface="Arial MT"/>
                <a:cs typeface="Arial MT"/>
              </a:rPr>
              <a:t>higher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accuracy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more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confidence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you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can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have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your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decisions.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772" y="1898027"/>
            <a:ext cx="7110095" cy="6118860"/>
            <a:chOff x="80772" y="1898027"/>
            <a:chExt cx="7110095" cy="6118860"/>
          </a:xfrm>
        </p:grpSpPr>
        <p:sp>
          <p:nvSpPr>
            <p:cNvPr id="18" name="object 18"/>
            <p:cNvSpPr/>
            <p:nvPr/>
          </p:nvSpPr>
          <p:spPr>
            <a:xfrm>
              <a:off x="4361040" y="1901520"/>
              <a:ext cx="0" cy="3164840"/>
            </a:xfrm>
            <a:custGeom>
              <a:avLst/>
              <a:gdLst/>
              <a:ahLst/>
              <a:cxnLst/>
              <a:rect l="l" t="t" r="r" b="b"/>
              <a:pathLst>
                <a:path h="3164840">
                  <a:moveTo>
                    <a:pt x="0" y="0"/>
                  </a:moveTo>
                  <a:lnTo>
                    <a:pt x="0" y="3164763"/>
                  </a:lnTo>
                </a:path>
              </a:pathLst>
            </a:custGeom>
            <a:ln w="647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122" y="5423763"/>
              <a:ext cx="7097395" cy="2586990"/>
            </a:xfrm>
            <a:custGeom>
              <a:avLst/>
              <a:gdLst/>
              <a:ahLst/>
              <a:cxnLst/>
              <a:rect l="l" t="t" r="r" b="b"/>
              <a:pathLst>
                <a:path w="7097395" h="2586990">
                  <a:moveTo>
                    <a:pt x="3548519" y="2586596"/>
                  </a:moveTo>
                  <a:lnTo>
                    <a:pt x="0" y="2586596"/>
                  </a:lnTo>
                  <a:lnTo>
                    <a:pt x="0" y="0"/>
                  </a:lnTo>
                  <a:lnTo>
                    <a:pt x="7097039" y="0"/>
                  </a:lnTo>
                  <a:lnTo>
                    <a:pt x="7097039" y="2586596"/>
                  </a:lnTo>
                  <a:lnTo>
                    <a:pt x="3548519" y="2586596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8076" y="5265724"/>
              <a:ext cx="1777364" cy="303530"/>
            </a:xfrm>
            <a:custGeom>
              <a:avLst/>
              <a:gdLst/>
              <a:ahLst/>
              <a:cxnLst/>
              <a:rect l="l" t="t" r="r" b="b"/>
              <a:pathLst>
                <a:path w="1777364" h="303529">
                  <a:moveTo>
                    <a:pt x="1777326" y="0"/>
                  </a:moveTo>
                  <a:lnTo>
                    <a:pt x="0" y="0"/>
                  </a:lnTo>
                  <a:lnTo>
                    <a:pt x="0" y="303479"/>
                  </a:lnTo>
                  <a:lnTo>
                    <a:pt x="888847" y="303479"/>
                  </a:lnTo>
                  <a:lnTo>
                    <a:pt x="1777326" y="303479"/>
                  </a:lnTo>
                  <a:lnTo>
                    <a:pt x="1777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38506" y="5298376"/>
            <a:ext cx="2328545" cy="546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>
              <a:lnSpc>
                <a:spcPts val="1570"/>
              </a:lnSpc>
              <a:spcBef>
                <a:spcPts val="100"/>
              </a:spcBef>
            </a:pPr>
            <a:r>
              <a:rPr sz="1400" b="1" i="1" dirty="0">
                <a:latin typeface="Arial"/>
                <a:cs typeface="Arial"/>
              </a:rPr>
              <a:t>Selection</a:t>
            </a:r>
            <a:r>
              <a:rPr sz="1400" b="1" i="1" spc="-10" dirty="0">
                <a:latin typeface="Arial"/>
                <a:cs typeface="Arial"/>
              </a:rPr>
              <a:t> Indexes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210"/>
              </a:lnSpc>
              <a:tabLst>
                <a:tab pos="756285" algn="l"/>
                <a:tab pos="1407160" algn="l"/>
                <a:tab pos="2041525" algn="l"/>
              </a:tabLst>
            </a:pPr>
            <a:r>
              <a:rPr sz="1100" spc="-10" dirty="0">
                <a:latin typeface="Arial MT"/>
                <a:cs typeface="Arial MT"/>
              </a:rPr>
              <a:t>Selection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-10" dirty="0">
                <a:latin typeface="Arial MT"/>
                <a:cs typeface="Arial MT"/>
              </a:rPr>
              <a:t>indexes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-10" dirty="0">
                <a:latin typeface="Arial MT"/>
                <a:cs typeface="Arial MT"/>
              </a:rPr>
              <a:t>simplify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spc="-20" dirty="0">
                <a:latin typeface="Arial MT"/>
                <a:cs typeface="Arial MT"/>
              </a:rPr>
              <a:t>your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Arial MT"/>
                <a:cs typeface="Arial MT"/>
              </a:rPr>
              <a:t>selection</a:t>
            </a:r>
            <a:r>
              <a:rPr sz="1100" spc="4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decisions.</a:t>
            </a:r>
            <a:r>
              <a:rPr sz="1100" spc="3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They</a:t>
            </a:r>
            <a:r>
              <a:rPr sz="1100" spc="4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combine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8506" y="5819305"/>
            <a:ext cx="2327910" cy="527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05"/>
              </a:spcBef>
            </a:pPr>
            <a:r>
              <a:rPr sz="1100" dirty="0">
                <a:latin typeface="Arial MT"/>
                <a:cs typeface="Arial MT"/>
              </a:rPr>
              <a:t>genetic</a:t>
            </a:r>
            <a:r>
              <a:rPr sz="1100" spc="285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merit</a:t>
            </a:r>
            <a:r>
              <a:rPr sz="1100" spc="285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285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several</a:t>
            </a:r>
            <a:r>
              <a:rPr sz="1100" spc="285" dirty="0">
                <a:latin typeface="Arial MT"/>
                <a:cs typeface="Arial MT"/>
              </a:rPr>
              <a:t>  </a:t>
            </a:r>
            <a:r>
              <a:rPr sz="1100" spc="-10" dirty="0">
                <a:latin typeface="Arial MT"/>
                <a:cs typeface="Arial MT"/>
              </a:rPr>
              <a:t>traits </a:t>
            </a:r>
            <a:r>
              <a:rPr sz="1100" dirty="0">
                <a:latin typeface="Arial MT"/>
                <a:cs typeface="Arial MT"/>
              </a:rPr>
              <a:t>important</a:t>
            </a:r>
            <a:r>
              <a:rPr sz="1100" spc="204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215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a</a:t>
            </a:r>
            <a:r>
              <a:rPr sz="1100" spc="204" dirty="0">
                <a:latin typeface="Arial MT"/>
                <a:cs typeface="Arial MT"/>
              </a:rPr>
              <a:t>  </a:t>
            </a:r>
            <a:r>
              <a:rPr sz="1100" dirty="0">
                <a:latin typeface="Arial MT"/>
                <a:cs typeface="Arial MT"/>
              </a:rPr>
              <a:t>given</a:t>
            </a:r>
            <a:r>
              <a:rPr sz="1100" spc="210" dirty="0">
                <a:latin typeface="Arial MT"/>
                <a:cs typeface="Arial MT"/>
              </a:rPr>
              <a:t>  </a:t>
            </a:r>
            <a:r>
              <a:rPr sz="1100" spc="-10" dirty="0">
                <a:latin typeface="Arial MT"/>
                <a:cs typeface="Arial MT"/>
              </a:rPr>
              <a:t>production </a:t>
            </a:r>
            <a:r>
              <a:rPr sz="1100" dirty="0">
                <a:latin typeface="Arial MT"/>
                <a:cs typeface="Arial MT"/>
              </a:rPr>
              <a:t>purpose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into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value.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8506" y="6381622"/>
            <a:ext cx="2329815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traits</a:t>
            </a:r>
            <a:r>
              <a:rPr sz="1000" spc="2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</a:t>
            </a:r>
            <a:r>
              <a:rPr sz="1000" spc="25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weighted</a:t>
            </a:r>
            <a:r>
              <a:rPr sz="1000" spc="26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account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for </a:t>
            </a:r>
            <a:r>
              <a:rPr sz="1000" dirty="0">
                <a:latin typeface="Arial MT"/>
                <a:cs typeface="Arial MT"/>
              </a:rPr>
              <a:t>their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importance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revenue/cost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an </a:t>
            </a:r>
            <a:r>
              <a:rPr sz="1000" dirty="0">
                <a:latin typeface="Arial MT"/>
                <a:cs typeface="Arial MT"/>
              </a:rPr>
              <a:t>average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operation.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Index</a:t>
            </a:r>
            <a:r>
              <a:rPr sz="1000" spc="1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values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can</a:t>
            </a:r>
            <a:r>
              <a:rPr sz="1000" spc="12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be </a:t>
            </a:r>
            <a:r>
              <a:rPr sz="1000" dirty="0">
                <a:latin typeface="Arial MT"/>
                <a:cs typeface="Arial MT"/>
              </a:rPr>
              <a:t>used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compare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animals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across</a:t>
            </a:r>
            <a:r>
              <a:rPr sz="1000" spc="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breeds.</a:t>
            </a:r>
            <a:endParaRPr sz="10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470"/>
              </a:spcBef>
            </a:pPr>
            <a:r>
              <a:rPr sz="1000" dirty="0">
                <a:latin typeface="Arial MT"/>
                <a:cs typeface="Arial MT"/>
              </a:rPr>
              <a:t>In</a:t>
            </a:r>
            <a:r>
              <a:rPr sz="1000" spc="3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3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report,</a:t>
            </a:r>
            <a:r>
              <a:rPr sz="1000" spc="3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index</a:t>
            </a:r>
            <a:r>
              <a:rPr sz="1000" spc="3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values</a:t>
            </a:r>
            <a:r>
              <a:rPr sz="1000" spc="3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</a:t>
            </a:r>
            <a:r>
              <a:rPr sz="1000" spc="31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colour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8506" y="7203503"/>
            <a:ext cx="23291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9595" algn="l"/>
                <a:tab pos="1072515" algn="l"/>
                <a:tab pos="1659255" algn="l"/>
                <a:tab pos="2069464" algn="l"/>
              </a:tabLst>
            </a:pPr>
            <a:r>
              <a:rPr sz="1000" spc="-10" dirty="0">
                <a:latin typeface="Arial MT"/>
                <a:cs typeface="Arial MT"/>
              </a:rPr>
              <a:t>coded: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10" dirty="0">
                <a:latin typeface="Arial MT"/>
                <a:cs typeface="Arial MT"/>
              </a:rPr>
              <a:t>green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10" dirty="0">
                <a:latin typeface="Arial MT"/>
                <a:cs typeface="Arial MT"/>
              </a:rPr>
              <a:t>(BIO$),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20" dirty="0">
                <a:latin typeface="Arial MT"/>
                <a:cs typeface="Arial MT"/>
              </a:rPr>
              <a:t>light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20" dirty="0">
                <a:latin typeface="Arial MT"/>
                <a:cs typeface="Arial MT"/>
              </a:rPr>
              <a:t>grey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8506" y="7355788"/>
            <a:ext cx="23285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(Maternal),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medium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grey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(Terminal),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dark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8506" y="7508061"/>
            <a:ext cx="2329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grey</a:t>
            </a:r>
            <a:r>
              <a:rPr sz="1000" spc="4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(Balanced),</a:t>
            </a:r>
            <a:r>
              <a:rPr sz="1000" spc="4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so</a:t>
            </a:r>
            <a:r>
              <a:rPr sz="1000" spc="4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you</a:t>
            </a:r>
            <a:r>
              <a:rPr sz="1000" spc="45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can</a:t>
            </a:r>
            <a:r>
              <a:rPr sz="1000" spc="45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quickly </a:t>
            </a:r>
            <a:r>
              <a:rPr sz="1000" dirty="0">
                <a:latin typeface="Arial MT"/>
                <a:cs typeface="Arial MT"/>
              </a:rPr>
              <a:t>reference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which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traits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used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each.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26588" y="5445823"/>
            <a:ext cx="4257675" cy="2539365"/>
            <a:chOff x="2526588" y="5445823"/>
            <a:chExt cx="4257675" cy="2539365"/>
          </a:xfrm>
        </p:grpSpPr>
        <p:sp>
          <p:nvSpPr>
            <p:cNvPr id="28" name="object 28"/>
            <p:cNvSpPr/>
            <p:nvPr/>
          </p:nvSpPr>
          <p:spPr>
            <a:xfrm>
              <a:off x="2530081" y="5449315"/>
              <a:ext cx="1970405" cy="2461260"/>
            </a:xfrm>
            <a:custGeom>
              <a:avLst/>
              <a:gdLst/>
              <a:ahLst/>
              <a:cxnLst/>
              <a:rect l="l" t="t" r="r" b="b"/>
              <a:pathLst>
                <a:path w="1970404" h="2461259">
                  <a:moveTo>
                    <a:pt x="0" y="0"/>
                  </a:moveTo>
                  <a:lnTo>
                    <a:pt x="19075" y="2448001"/>
                  </a:lnTo>
                </a:path>
                <a:path w="1970404" h="2461259">
                  <a:moveTo>
                    <a:pt x="1951202" y="12598"/>
                  </a:moveTo>
                  <a:lnTo>
                    <a:pt x="1970277" y="2460967"/>
                  </a:lnTo>
                </a:path>
              </a:pathLst>
            </a:custGeom>
            <a:ln w="647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97717" y="7087323"/>
              <a:ext cx="1972310" cy="288925"/>
            </a:xfrm>
            <a:custGeom>
              <a:avLst/>
              <a:gdLst/>
              <a:ahLst/>
              <a:cxnLst/>
              <a:rect l="l" t="t" r="r" b="b"/>
              <a:pathLst>
                <a:path w="1972309" h="288925">
                  <a:moveTo>
                    <a:pt x="0" y="119519"/>
                  </a:moveTo>
                  <a:lnTo>
                    <a:pt x="1971725" y="119519"/>
                  </a:lnTo>
                </a:path>
                <a:path w="1972309" h="288925">
                  <a:moveTo>
                    <a:pt x="0" y="233641"/>
                  </a:moveTo>
                  <a:lnTo>
                    <a:pt x="0" y="14757"/>
                  </a:lnTo>
                </a:path>
                <a:path w="1972309" h="288925">
                  <a:moveTo>
                    <a:pt x="1005839" y="288721"/>
                  </a:moveTo>
                  <a:lnTo>
                    <a:pt x="1004760" y="0"/>
                  </a:lnTo>
                </a:path>
                <a:path w="1972309" h="288925">
                  <a:moveTo>
                    <a:pt x="1198079" y="233641"/>
                  </a:moveTo>
                  <a:lnTo>
                    <a:pt x="1198079" y="14757"/>
                  </a:lnTo>
                </a:path>
                <a:path w="1972309" h="288925">
                  <a:moveTo>
                    <a:pt x="1387805" y="233641"/>
                  </a:moveTo>
                  <a:lnTo>
                    <a:pt x="1387805" y="14757"/>
                  </a:lnTo>
                </a:path>
                <a:path w="1972309" h="288925">
                  <a:moveTo>
                    <a:pt x="1577886" y="233641"/>
                  </a:moveTo>
                  <a:lnTo>
                    <a:pt x="1577886" y="14757"/>
                  </a:lnTo>
                </a:path>
                <a:path w="1972309" h="288925">
                  <a:moveTo>
                    <a:pt x="1767966" y="233641"/>
                  </a:moveTo>
                  <a:lnTo>
                    <a:pt x="1767966" y="14757"/>
                  </a:lnTo>
                </a:path>
                <a:path w="1972309" h="288925">
                  <a:moveTo>
                    <a:pt x="1957679" y="233641"/>
                  </a:moveTo>
                  <a:lnTo>
                    <a:pt x="1957679" y="14757"/>
                  </a:lnTo>
                </a:path>
              </a:pathLst>
            </a:custGeom>
            <a:ln w="2843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188318" y="7281354"/>
              <a:ext cx="1557020" cy="402590"/>
            </a:xfrm>
            <a:custGeom>
              <a:avLst/>
              <a:gdLst/>
              <a:ahLst/>
              <a:cxnLst/>
              <a:rect l="l" t="t" r="r" b="b"/>
              <a:pathLst>
                <a:path w="1557020" h="402590">
                  <a:moveTo>
                    <a:pt x="151917" y="223926"/>
                  </a:moveTo>
                  <a:lnTo>
                    <a:pt x="93967" y="223926"/>
                  </a:lnTo>
                  <a:lnTo>
                    <a:pt x="75958" y="173888"/>
                  </a:lnTo>
                  <a:lnTo>
                    <a:pt x="57962" y="223926"/>
                  </a:lnTo>
                  <a:lnTo>
                    <a:pt x="0" y="223926"/>
                  </a:lnTo>
                  <a:lnTo>
                    <a:pt x="46799" y="254520"/>
                  </a:lnTo>
                  <a:lnTo>
                    <a:pt x="28803" y="304571"/>
                  </a:lnTo>
                  <a:lnTo>
                    <a:pt x="75958" y="273964"/>
                  </a:lnTo>
                  <a:lnTo>
                    <a:pt x="123126" y="304571"/>
                  </a:lnTo>
                  <a:lnTo>
                    <a:pt x="105117" y="254520"/>
                  </a:lnTo>
                  <a:lnTo>
                    <a:pt x="151917" y="223926"/>
                  </a:lnTo>
                  <a:close/>
                </a:path>
                <a:path w="1557020" h="402590">
                  <a:moveTo>
                    <a:pt x="151917" y="89649"/>
                  </a:moveTo>
                  <a:lnTo>
                    <a:pt x="93967" y="89649"/>
                  </a:lnTo>
                  <a:lnTo>
                    <a:pt x="75958" y="39611"/>
                  </a:lnTo>
                  <a:lnTo>
                    <a:pt x="57962" y="89649"/>
                  </a:lnTo>
                  <a:lnTo>
                    <a:pt x="0" y="89649"/>
                  </a:lnTo>
                  <a:lnTo>
                    <a:pt x="46799" y="120243"/>
                  </a:lnTo>
                  <a:lnTo>
                    <a:pt x="28803" y="170281"/>
                  </a:lnTo>
                  <a:lnTo>
                    <a:pt x="75958" y="139687"/>
                  </a:lnTo>
                  <a:lnTo>
                    <a:pt x="123126" y="170281"/>
                  </a:lnTo>
                  <a:lnTo>
                    <a:pt x="105117" y="120243"/>
                  </a:lnTo>
                  <a:lnTo>
                    <a:pt x="151917" y="89649"/>
                  </a:lnTo>
                  <a:close/>
                </a:path>
                <a:path w="1557020" h="402590">
                  <a:moveTo>
                    <a:pt x="799198" y="321843"/>
                  </a:moveTo>
                  <a:lnTo>
                    <a:pt x="741235" y="321843"/>
                  </a:lnTo>
                  <a:lnTo>
                    <a:pt x="723239" y="271805"/>
                  </a:lnTo>
                  <a:lnTo>
                    <a:pt x="705243" y="321843"/>
                  </a:lnTo>
                  <a:lnTo>
                    <a:pt x="647280" y="321843"/>
                  </a:lnTo>
                  <a:lnTo>
                    <a:pt x="694080" y="352450"/>
                  </a:lnTo>
                  <a:lnTo>
                    <a:pt x="676084" y="402488"/>
                  </a:lnTo>
                  <a:lnTo>
                    <a:pt x="723239" y="371881"/>
                  </a:lnTo>
                  <a:lnTo>
                    <a:pt x="770407" y="402488"/>
                  </a:lnTo>
                  <a:lnTo>
                    <a:pt x="752398" y="352450"/>
                  </a:lnTo>
                  <a:lnTo>
                    <a:pt x="799198" y="321843"/>
                  </a:lnTo>
                  <a:close/>
                </a:path>
                <a:path w="1557020" h="402590">
                  <a:moveTo>
                    <a:pt x="799198" y="184327"/>
                  </a:moveTo>
                  <a:lnTo>
                    <a:pt x="741235" y="184327"/>
                  </a:lnTo>
                  <a:lnTo>
                    <a:pt x="723239" y="134289"/>
                  </a:lnTo>
                  <a:lnTo>
                    <a:pt x="705243" y="184327"/>
                  </a:lnTo>
                  <a:lnTo>
                    <a:pt x="647280" y="184327"/>
                  </a:lnTo>
                  <a:lnTo>
                    <a:pt x="694080" y="214922"/>
                  </a:lnTo>
                  <a:lnTo>
                    <a:pt x="676084" y="264960"/>
                  </a:lnTo>
                  <a:lnTo>
                    <a:pt x="723239" y="234365"/>
                  </a:lnTo>
                  <a:lnTo>
                    <a:pt x="770407" y="264960"/>
                  </a:lnTo>
                  <a:lnTo>
                    <a:pt x="752398" y="214922"/>
                  </a:lnTo>
                  <a:lnTo>
                    <a:pt x="799198" y="184327"/>
                  </a:lnTo>
                  <a:close/>
                </a:path>
                <a:path w="1557020" h="402590">
                  <a:moveTo>
                    <a:pt x="799198" y="50050"/>
                  </a:moveTo>
                  <a:lnTo>
                    <a:pt x="741235" y="50050"/>
                  </a:lnTo>
                  <a:lnTo>
                    <a:pt x="723239" y="0"/>
                  </a:lnTo>
                  <a:lnTo>
                    <a:pt x="705243" y="50050"/>
                  </a:lnTo>
                  <a:lnTo>
                    <a:pt x="647280" y="50050"/>
                  </a:lnTo>
                  <a:lnTo>
                    <a:pt x="694080" y="80645"/>
                  </a:lnTo>
                  <a:lnTo>
                    <a:pt x="676084" y="130683"/>
                  </a:lnTo>
                  <a:lnTo>
                    <a:pt x="723239" y="100088"/>
                  </a:lnTo>
                  <a:lnTo>
                    <a:pt x="770407" y="130683"/>
                  </a:lnTo>
                  <a:lnTo>
                    <a:pt x="752398" y="80645"/>
                  </a:lnTo>
                  <a:lnTo>
                    <a:pt x="799198" y="50050"/>
                  </a:lnTo>
                  <a:close/>
                </a:path>
                <a:path w="1557020" h="402590">
                  <a:moveTo>
                    <a:pt x="1557007" y="321843"/>
                  </a:moveTo>
                  <a:lnTo>
                    <a:pt x="1499044" y="321843"/>
                  </a:lnTo>
                  <a:lnTo>
                    <a:pt x="1481035" y="271805"/>
                  </a:lnTo>
                  <a:lnTo>
                    <a:pt x="1463040" y="321843"/>
                  </a:lnTo>
                  <a:lnTo>
                    <a:pt x="1405064" y="321843"/>
                  </a:lnTo>
                  <a:lnTo>
                    <a:pt x="1451876" y="352450"/>
                  </a:lnTo>
                  <a:lnTo>
                    <a:pt x="1433880" y="402488"/>
                  </a:lnTo>
                  <a:lnTo>
                    <a:pt x="1481035" y="371881"/>
                  </a:lnTo>
                  <a:lnTo>
                    <a:pt x="1528203" y="402488"/>
                  </a:lnTo>
                  <a:lnTo>
                    <a:pt x="1510207" y="352450"/>
                  </a:lnTo>
                  <a:lnTo>
                    <a:pt x="1557007" y="321843"/>
                  </a:lnTo>
                  <a:close/>
                </a:path>
                <a:path w="1557020" h="402590">
                  <a:moveTo>
                    <a:pt x="1557007" y="184327"/>
                  </a:moveTo>
                  <a:lnTo>
                    <a:pt x="1499044" y="184327"/>
                  </a:lnTo>
                  <a:lnTo>
                    <a:pt x="1481035" y="134289"/>
                  </a:lnTo>
                  <a:lnTo>
                    <a:pt x="1463040" y="184327"/>
                  </a:lnTo>
                  <a:lnTo>
                    <a:pt x="1405064" y="184327"/>
                  </a:lnTo>
                  <a:lnTo>
                    <a:pt x="1451876" y="214922"/>
                  </a:lnTo>
                  <a:lnTo>
                    <a:pt x="1433880" y="264960"/>
                  </a:lnTo>
                  <a:lnTo>
                    <a:pt x="1481035" y="234365"/>
                  </a:lnTo>
                  <a:lnTo>
                    <a:pt x="1528203" y="264960"/>
                  </a:lnTo>
                  <a:lnTo>
                    <a:pt x="1510207" y="214922"/>
                  </a:lnTo>
                  <a:lnTo>
                    <a:pt x="1557007" y="184327"/>
                  </a:lnTo>
                  <a:close/>
                </a:path>
                <a:path w="1557020" h="402590">
                  <a:moveTo>
                    <a:pt x="1557007" y="50050"/>
                  </a:moveTo>
                  <a:lnTo>
                    <a:pt x="1499044" y="50050"/>
                  </a:lnTo>
                  <a:lnTo>
                    <a:pt x="1481035" y="0"/>
                  </a:lnTo>
                  <a:lnTo>
                    <a:pt x="1463040" y="50050"/>
                  </a:lnTo>
                  <a:lnTo>
                    <a:pt x="1405064" y="50050"/>
                  </a:lnTo>
                  <a:lnTo>
                    <a:pt x="1451876" y="80645"/>
                  </a:lnTo>
                  <a:lnTo>
                    <a:pt x="1433880" y="130683"/>
                  </a:lnTo>
                  <a:lnTo>
                    <a:pt x="1481035" y="100088"/>
                  </a:lnTo>
                  <a:lnTo>
                    <a:pt x="1528203" y="130683"/>
                  </a:lnTo>
                  <a:lnTo>
                    <a:pt x="1510207" y="80645"/>
                  </a:lnTo>
                  <a:lnTo>
                    <a:pt x="1557007" y="5005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8366" y="7705077"/>
              <a:ext cx="156959" cy="27971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193004" y="7274877"/>
              <a:ext cx="1177290" cy="541655"/>
            </a:xfrm>
            <a:custGeom>
              <a:avLst/>
              <a:gdLst/>
              <a:ahLst/>
              <a:cxnLst/>
              <a:rect l="l" t="t" r="r" b="b"/>
              <a:pathLst>
                <a:path w="1177289" h="541654">
                  <a:moveTo>
                    <a:pt x="151917" y="367563"/>
                  </a:moveTo>
                  <a:lnTo>
                    <a:pt x="93954" y="367563"/>
                  </a:lnTo>
                  <a:lnTo>
                    <a:pt x="75958" y="317525"/>
                  </a:lnTo>
                  <a:lnTo>
                    <a:pt x="57950" y="367563"/>
                  </a:lnTo>
                  <a:lnTo>
                    <a:pt x="0" y="367563"/>
                  </a:lnTo>
                  <a:lnTo>
                    <a:pt x="46799" y="398157"/>
                  </a:lnTo>
                  <a:lnTo>
                    <a:pt x="28790" y="448208"/>
                  </a:lnTo>
                  <a:lnTo>
                    <a:pt x="75958" y="417601"/>
                  </a:lnTo>
                  <a:lnTo>
                    <a:pt x="123113" y="448208"/>
                  </a:lnTo>
                  <a:lnTo>
                    <a:pt x="105117" y="398157"/>
                  </a:lnTo>
                  <a:lnTo>
                    <a:pt x="151917" y="367563"/>
                  </a:lnTo>
                  <a:close/>
                </a:path>
                <a:path w="1177289" h="541654">
                  <a:moveTo>
                    <a:pt x="1176832" y="460438"/>
                  </a:moveTo>
                  <a:lnTo>
                    <a:pt x="1118870" y="460438"/>
                  </a:lnTo>
                  <a:lnTo>
                    <a:pt x="1100874" y="410400"/>
                  </a:lnTo>
                  <a:lnTo>
                    <a:pt x="1082878" y="460438"/>
                  </a:lnTo>
                  <a:lnTo>
                    <a:pt x="1024915" y="460438"/>
                  </a:lnTo>
                  <a:lnTo>
                    <a:pt x="1071714" y="491045"/>
                  </a:lnTo>
                  <a:lnTo>
                    <a:pt x="1053719" y="541083"/>
                  </a:lnTo>
                  <a:lnTo>
                    <a:pt x="1100874" y="510476"/>
                  </a:lnTo>
                  <a:lnTo>
                    <a:pt x="1148029" y="541083"/>
                  </a:lnTo>
                  <a:lnTo>
                    <a:pt x="1130033" y="491045"/>
                  </a:lnTo>
                  <a:lnTo>
                    <a:pt x="1176832" y="460438"/>
                  </a:lnTo>
                  <a:close/>
                </a:path>
                <a:path w="1177289" h="541654">
                  <a:moveTo>
                    <a:pt x="1176832" y="321487"/>
                  </a:moveTo>
                  <a:lnTo>
                    <a:pt x="1118870" y="321487"/>
                  </a:lnTo>
                  <a:lnTo>
                    <a:pt x="1100874" y="271437"/>
                  </a:lnTo>
                  <a:lnTo>
                    <a:pt x="1082878" y="321487"/>
                  </a:lnTo>
                  <a:lnTo>
                    <a:pt x="1024915" y="321487"/>
                  </a:lnTo>
                  <a:lnTo>
                    <a:pt x="1071714" y="352082"/>
                  </a:lnTo>
                  <a:lnTo>
                    <a:pt x="1053719" y="402120"/>
                  </a:lnTo>
                  <a:lnTo>
                    <a:pt x="1100874" y="371525"/>
                  </a:lnTo>
                  <a:lnTo>
                    <a:pt x="1148029" y="402120"/>
                  </a:lnTo>
                  <a:lnTo>
                    <a:pt x="1130033" y="352082"/>
                  </a:lnTo>
                  <a:lnTo>
                    <a:pt x="1176832" y="321487"/>
                  </a:lnTo>
                  <a:close/>
                </a:path>
                <a:path w="1177289" h="541654">
                  <a:moveTo>
                    <a:pt x="1176832" y="184327"/>
                  </a:moveTo>
                  <a:lnTo>
                    <a:pt x="1118870" y="184327"/>
                  </a:lnTo>
                  <a:lnTo>
                    <a:pt x="1100874" y="134277"/>
                  </a:lnTo>
                  <a:lnTo>
                    <a:pt x="1082878" y="184327"/>
                  </a:lnTo>
                  <a:lnTo>
                    <a:pt x="1024915" y="184327"/>
                  </a:lnTo>
                  <a:lnTo>
                    <a:pt x="1071714" y="214922"/>
                  </a:lnTo>
                  <a:lnTo>
                    <a:pt x="1053719" y="264960"/>
                  </a:lnTo>
                  <a:lnTo>
                    <a:pt x="1100874" y="234365"/>
                  </a:lnTo>
                  <a:lnTo>
                    <a:pt x="1148029" y="264960"/>
                  </a:lnTo>
                  <a:lnTo>
                    <a:pt x="1130033" y="214922"/>
                  </a:lnTo>
                  <a:lnTo>
                    <a:pt x="1176832" y="184327"/>
                  </a:lnTo>
                  <a:close/>
                </a:path>
                <a:path w="1177289" h="541654">
                  <a:moveTo>
                    <a:pt x="1176832" y="50038"/>
                  </a:moveTo>
                  <a:lnTo>
                    <a:pt x="1118870" y="50038"/>
                  </a:lnTo>
                  <a:lnTo>
                    <a:pt x="1100874" y="0"/>
                  </a:lnTo>
                  <a:lnTo>
                    <a:pt x="1082878" y="50038"/>
                  </a:lnTo>
                  <a:lnTo>
                    <a:pt x="1024915" y="50038"/>
                  </a:lnTo>
                  <a:lnTo>
                    <a:pt x="1071714" y="80645"/>
                  </a:lnTo>
                  <a:lnTo>
                    <a:pt x="1053719" y="130683"/>
                  </a:lnTo>
                  <a:lnTo>
                    <a:pt x="1100874" y="100088"/>
                  </a:lnTo>
                  <a:lnTo>
                    <a:pt x="1148029" y="130683"/>
                  </a:lnTo>
                  <a:lnTo>
                    <a:pt x="1130033" y="80645"/>
                  </a:lnTo>
                  <a:lnTo>
                    <a:pt x="1176832" y="50038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73281" y="7597444"/>
              <a:ext cx="81915" cy="151130"/>
            </a:xfrm>
            <a:custGeom>
              <a:avLst/>
              <a:gdLst/>
              <a:ahLst/>
              <a:cxnLst/>
              <a:rect l="l" t="t" r="r" b="b"/>
              <a:pathLst>
                <a:path w="81914" h="151129">
                  <a:moveTo>
                    <a:pt x="81356" y="0"/>
                  </a:moveTo>
                  <a:lnTo>
                    <a:pt x="0" y="0"/>
                  </a:lnTo>
                  <a:lnTo>
                    <a:pt x="0" y="150837"/>
                  </a:lnTo>
                  <a:lnTo>
                    <a:pt x="40678" y="150837"/>
                  </a:lnTo>
                  <a:lnTo>
                    <a:pt x="81356" y="150837"/>
                  </a:lnTo>
                  <a:lnTo>
                    <a:pt x="81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94323" y="7269835"/>
              <a:ext cx="162560" cy="706120"/>
            </a:xfrm>
            <a:custGeom>
              <a:avLst/>
              <a:gdLst/>
              <a:ahLst/>
              <a:cxnLst/>
              <a:rect l="l" t="t" r="r" b="b"/>
              <a:pathLst>
                <a:path w="162559" h="706120">
                  <a:moveTo>
                    <a:pt x="151917" y="460438"/>
                  </a:moveTo>
                  <a:lnTo>
                    <a:pt x="93954" y="460438"/>
                  </a:lnTo>
                  <a:lnTo>
                    <a:pt x="75958" y="410400"/>
                  </a:lnTo>
                  <a:lnTo>
                    <a:pt x="57962" y="460438"/>
                  </a:lnTo>
                  <a:lnTo>
                    <a:pt x="0" y="460438"/>
                  </a:lnTo>
                  <a:lnTo>
                    <a:pt x="46799" y="491045"/>
                  </a:lnTo>
                  <a:lnTo>
                    <a:pt x="28790" y="541083"/>
                  </a:lnTo>
                  <a:lnTo>
                    <a:pt x="75958" y="510489"/>
                  </a:lnTo>
                  <a:lnTo>
                    <a:pt x="123101" y="541083"/>
                  </a:lnTo>
                  <a:lnTo>
                    <a:pt x="105117" y="491045"/>
                  </a:lnTo>
                  <a:lnTo>
                    <a:pt x="151917" y="460438"/>
                  </a:lnTo>
                  <a:close/>
                </a:path>
                <a:path w="162559" h="706120">
                  <a:moveTo>
                    <a:pt x="151917" y="321487"/>
                  </a:moveTo>
                  <a:lnTo>
                    <a:pt x="93954" y="321487"/>
                  </a:lnTo>
                  <a:lnTo>
                    <a:pt x="75958" y="271449"/>
                  </a:lnTo>
                  <a:lnTo>
                    <a:pt x="57962" y="321487"/>
                  </a:lnTo>
                  <a:lnTo>
                    <a:pt x="0" y="321487"/>
                  </a:lnTo>
                  <a:lnTo>
                    <a:pt x="46799" y="352082"/>
                  </a:lnTo>
                  <a:lnTo>
                    <a:pt x="28790" y="402120"/>
                  </a:lnTo>
                  <a:lnTo>
                    <a:pt x="75958" y="371525"/>
                  </a:lnTo>
                  <a:lnTo>
                    <a:pt x="123101" y="402120"/>
                  </a:lnTo>
                  <a:lnTo>
                    <a:pt x="105117" y="352082"/>
                  </a:lnTo>
                  <a:lnTo>
                    <a:pt x="151917" y="321487"/>
                  </a:lnTo>
                  <a:close/>
                </a:path>
                <a:path w="162559" h="706120">
                  <a:moveTo>
                    <a:pt x="151917" y="184327"/>
                  </a:moveTo>
                  <a:lnTo>
                    <a:pt x="93954" y="184327"/>
                  </a:lnTo>
                  <a:lnTo>
                    <a:pt x="75958" y="134289"/>
                  </a:lnTo>
                  <a:lnTo>
                    <a:pt x="57962" y="184327"/>
                  </a:lnTo>
                  <a:lnTo>
                    <a:pt x="0" y="184327"/>
                  </a:lnTo>
                  <a:lnTo>
                    <a:pt x="46799" y="214922"/>
                  </a:lnTo>
                  <a:lnTo>
                    <a:pt x="28790" y="264960"/>
                  </a:lnTo>
                  <a:lnTo>
                    <a:pt x="75958" y="234365"/>
                  </a:lnTo>
                  <a:lnTo>
                    <a:pt x="123101" y="264960"/>
                  </a:lnTo>
                  <a:lnTo>
                    <a:pt x="105117" y="214922"/>
                  </a:lnTo>
                  <a:lnTo>
                    <a:pt x="151917" y="184327"/>
                  </a:lnTo>
                  <a:close/>
                </a:path>
                <a:path w="162559" h="706120">
                  <a:moveTo>
                    <a:pt x="151917" y="50050"/>
                  </a:moveTo>
                  <a:lnTo>
                    <a:pt x="93954" y="50050"/>
                  </a:lnTo>
                  <a:lnTo>
                    <a:pt x="75958" y="0"/>
                  </a:lnTo>
                  <a:lnTo>
                    <a:pt x="57962" y="50050"/>
                  </a:lnTo>
                  <a:lnTo>
                    <a:pt x="0" y="50050"/>
                  </a:lnTo>
                  <a:lnTo>
                    <a:pt x="46799" y="80645"/>
                  </a:lnTo>
                  <a:lnTo>
                    <a:pt x="28790" y="130683"/>
                  </a:lnTo>
                  <a:lnTo>
                    <a:pt x="75958" y="100088"/>
                  </a:lnTo>
                  <a:lnTo>
                    <a:pt x="123101" y="130683"/>
                  </a:lnTo>
                  <a:lnTo>
                    <a:pt x="105117" y="80645"/>
                  </a:lnTo>
                  <a:lnTo>
                    <a:pt x="151917" y="50050"/>
                  </a:lnTo>
                  <a:close/>
                </a:path>
                <a:path w="162559" h="706120">
                  <a:moveTo>
                    <a:pt x="162001" y="625322"/>
                  </a:moveTo>
                  <a:lnTo>
                    <a:pt x="104038" y="625322"/>
                  </a:lnTo>
                  <a:lnTo>
                    <a:pt x="86042" y="575284"/>
                  </a:lnTo>
                  <a:lnTo>
                    <a:pt x="68033" y="625322"/>
                  </a:lnTo>
                  <a:lnTo>
                    <a:pt x="10071" y="625322"/>
                  </a:lnTo>
                  <a:lnTo>
                    <a:pt x="56883" y="655929"/>
                  </a:lnTo>
                  <a:lnTo>
                    <a:pt x="38874" y="705967"/>
                  </a:lnTo>
                  <a:lnTo>
                    <a:pt x="86042" y="675360"/>
                  </a:lnTo>
                  <a:lnTo>
                    <a:pt x="133184" y="705967"/>
                  </a:lnTo>
                  <a:lnTo>
                    <a:pt x="115201" y="655929"/>
                  </a:lnTo>
                  <a:lnTo>
                    <a:pt x="162001" y="625322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484683" y="7826400"/>
              <a:ext cx="81915" cy="151130"/>
            </a:xfrm>
            <a:custGeom>
              <a:avLst/>
              <a:gdLst/>
              <a:ahLst/>
              <a:cxnLst/>
              <a:rect l="l" t="t" r="r" b="b"/>
              <a:pathLst>
                <a:path w="81915" h="151129">
                  <a:moveTo>
                    <a:pt x="81356" y="0"/>
                  </a:moveTo>
                  <a:lnTo>
                    <a:pt x="0" y="0"/>
                  </a:lnTo>
                  <a:lnTo>
                    <a:pt x="0" y="150837"/>
                  </a:lnTo>
                  <a:lnTo>
                    <a:pt x="40678" y="150837"/>
                  </a:lnTo>
                  <a:lnTo>
                    <a:pt x="81356" y="150837"/>
                  </a:lnTo>
                  <a:lnTo>
                    <a:pt x="81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20638" y="7684198"/>
              <a:ext cx="152400" cy="130810"/>
            </a:xfrm>
            <a:custGeom>
              <a:avLst/>
              <a:gdLst/>
              <a:ahLst/>
              <a:cxnLst/>
              <a:rect l="l" t="t" r="r" b="b"/>
              <a:pathLst>
                <a:path w="152400" h="130809">
                  <a:moveTo>
                    <a:pt x="75958" y="0"/>
                  </a:moveTo>
                  <a:lnTo>
                    <a:pt x="57962" y="50037"/>
                  </a:lnTo>
                  <a:lnTo>
                    <a:pt x="0" y="50037"/>
                  </a:lnTo>
                  <a:lnTo>
                    <a:pt x="46799" y="80644"/>
                  </a:lnTo>
                  <a:lnTo>
                    <a:pt x="28803" y="130682"/>
                  </a:lnTo>
                  <a:lnTo>
                    <a:pt x="75958" y="100075"/>
                  </a:lnTo>
                  <a:lnTo>
                    <a:pt x="123126" y="130682"/>
                  </a:lnTo>
                  <a:lnTo>
                    <a:pt x="105117" y="80644"/>
                  </a:lnTo>
                  <a:lnTo>
                    <a:pt x="151917" y="50037"/>
                  </a:lnTo>
                  <a:lnTo>
                    <a:pt x="93967" y="50037"/>
                  </a:lnTo>
                  <a:lnTo>
                    <a:pt x="75958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00559" y="7689240"/>
              <a:ext cx="81915" cy="151130"/>
            </a:xfrm>
            <a:custGeom>
              <a:avLst/>
              <a:gdLst/>
              <a:ahLst/>
              <a:cxnLst/>
              <a:rect l="l" t="t" r="r" b="b"/>
              <a:pathLst>
                <a:path w="81914" h="151129">
                  <a:moveTo>
                    <a:pt x="81356" y="0"/>
                  </a:moveTo>
                  <a:lnTo>
                    <a:pt x="0" y="0"/>
                  </a:lnTo>
                  <a:lnTo>
                    <a:pt x="0" y="150837"/>
                  </a:lnTo>
                  <a:lnTo>
                    <a:pt x="40678" y="150837"/>
                  </a:lnTo>
                  <a:lnTo>
                    <a:pt x="81356" y="150837"/>
                  </a:lnTo>
                  <a:lnTo>
                    <a:pt x="813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025680" y="7281354"/>
              <a:ext cx="152400" cy="402590"/>
            </a:xfrm>
            <a:custGeom>
              <a:avLst/>
              <a:gdLst/>
              <a:ahLst/>
              <a:cxnLst/>
              <a:rect l="l" t="t" r="r" b="b"/>
              <a:pathLst>
                <a:path w="152400" h="402590">
                  <a:moveTo>
                    <a:pt x="151917" y="321843"/>
                  </a:moveTo>
                  <a:lnTo>
                    <a:pt x="93954" y="321843"/>
                  </a:lnTo>
                  <a:lnTo>
                    <a:pt x="75958" y="271805"/>
                  </a:lnTo>
                  <a:lnTo>
                    <a:pt x="57962" y="321843"/>
                  </a:lnTo>
                  <a:lnTo>
                    <a:pt x="0" y="321843"/>
                  </a:lnTo>
                  <a:lnTo>
                    <a:pt x="46799" y="352450"/>
                  </a:lnTo>
                  <a:lnTo>
                    <a:pt x="28803" y="402488"/>
                  </a:lnTo>
                  <a:lnTo>
                    <a:pt x="75958" y="371881"/>
                  </a:lnTo>
                  <a:lnTo>
                    <a:pt x="123113" y="402488"/>
                  </a:lnTo>
                  <a:lnTo>
                    <a:pt x="105117" y="352450"/>
                  </a:lnTo>
                  <a:lnTo>
                    <a:pt x="151917" y="321843"/>
                  </a:lnTo>
                  <a:close/>
                </a:path>
                <a:path w="152400" h="402590">
                  <a:moveTo>
                    <a:pt x="151917" y="184327"/>
                  </a:moveTo>
                  <a:lnTo>
                    <a:pt x="93954" y="184327"/>
                  </a:lnTo>
                  <a:lnTo>
                    <a:pt x="75958" y="134289"/>
                  </a:lnTo>
                  <a:lnTo>
                    <a:pt x="57962" y="184327"/>
                  </a:lnTo>
                  <a:lnTo>
                    <a:pt x="0" y="184327"/>
                  </a:lnTo>
                  <a:lnTo>
                    <a:pt x="46799" y="214922"/>
                  </a:lnTo>
                  <a:lnTo>
                    <a:pt x="28803" y="264960"/>
                  </a:lnTo>
                  <a:lnTo>
                    <a:pt x="75958" y="234365"/>
                  </a:lnTo>
                  <a:lnTo>
                    <a:pt x="123113" y="264960"/>
                  </a:lnTo>
                  <a:lnTo>
                    <a:pt x="105117" y="214922"/>
                  </a:lnTo>
                  <a:lnTo>
                    <a:pt x="151917" y="184327"/>
                  </a:lnTo>
                  <a:close/>
                </a:path>
                <a:path w="152400" h="402590">
                  <a:moveTo>
                    <a:pt x="151917" y="50050"/>
                  </a:moveTo>
                  <a:lnTo>
                    <a:pt x="93954" y="50050"/>
                  </a:lnTo>
                  <a:lnTo>
                    <a:pt x="75958" y="0"/>
                  </a:lnTo>
                  <a:lnTo>
                    <a:pt x="57962" y="50050"/>
                  </a:lnTo>
                  <a:lnTo>
                    <a:pt x="0" y="50050"/>
                  </a:lnTo>
                  <a:lnTo>
                    <a:pt x="46799" y="80645"/>
                  </a:lnTo>
                  <a:lnTo>
                    <a:pt x="28803" y="130683"/>
                  </a:lnTo>
                  <a:lnTo>
                    <a:pt x="75958" y="100088"/>
                  </a:lnTo>
                  <a:lnTo>
                    <a:pt x="123113" y="130683"/>
                  </a:lnTo>
                  <a:lnTo>
                    <a:pt x="105117" y="80645"/>
                  </a:lnTo>
                  <a:lnTo>
                    <a:pt x="151917" y="5005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607386" y="5433213"/>
            <a:ext cx="1779270" cy="693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8255" algn="ctr">
              <a:lnSpc>
                <a:spcPct val="100000"/>
              </a:lnSpc>
              <a:spcBef>
                <a:spcPts val="219"/>
              </a:spcBef>
            </a:pPr>
            <a:r>
              <a:rPr sz="1200" b="1" i="1" spc="-20" dirty="0">
                <a:latin typeface="Arial"/>
                <a:cs typeface="Arial"/>
              </a:rPr>
              <a:t>BIO$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original</a:t>
            </a:r>
            <a:r>
              <a:rPr sz="1000" spc="26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proprietary</a:t>
            </a:r>
            <a:r>
              <a:rPr sz="1000" spc="27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index </a:t>
            </a:r>
            <a:r>
              <a:rPr sz="1000" dirty="0">
                <a:latin typeface="Arial MT"/>
                <a:cs typeface="Arial MT"/>
              </a:rPr>
              <a:t>designed</a:t>
            </a:r>
            <a:r>
              <a:rPr sz="1000" spc="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by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AgSights</a:t>
            </a:r>
            <a:r>
              <a:rPr sz="1000" spc="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select </a:t>
            </a:r>
            <a:r>
              <a:rPr sz="1000" dirty="0">
                <a:latin typeface="Arial MT"/>
                <a:cs typeface="Arial MT"/>
              </a:rPr>
              <a:t>bulls</a:t>
            </a:r>
            <a:r>
              <a:rPr sz="1000" spc="360" dirty="0">
                <a:latin typeface="Arial MT"/>
                <a:cs typeface="Arial MT"/>
              </a:rPr>
              <a:t> 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360" dirty="0">
                <a:latin typeface="Arial MT"/>
                <a:cs typeface="Arial MT"/>
              </a:rPr>
              <a:t>  </a:t>
            </a:r>
            <a:r>
              <a:rPr sz="1000" dirty="0">
                <a:latin typeface="Arial MT"/>
                <a:cs typeface="Arial MT"/>
              </a:rPr>
              <a:t>commercial</a:t>
            </a:r>
            <a:r>
              <a:rPr sz="1000" spc="350" dirty="0">
                <a:latin typeface="Arial MT"/>
                <a:cs typeface="Arial MT"/>
              </a:rPr>
              <a:t>  </a:t>
            </a:r>
            <a:r>
              <a:rPr sz="1000" spc="-20" dirty="0">
                <a:latin typeface="Arial MT"/>
                <a:cs typeface="Arial MT"/>
              </a:rPr>
              <a:t>calf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607386" y="6101181"/>
            <a:ext cx="6515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Arial MT"/>
                <a:cs typeface="Arial MT"/>
              </a:rPr>
              <a:t>production.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07386" y="6252019"/>
            <a:ext cx="17799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 MT"/>
                <a:cs typeface="Arial MT"/>
              </a:rPr>
              <a:t>The</a:t>
            </a:r>
            <a:r>
              <a:rPr sz="1000" spc="20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value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indicates</a:t>
            </a:r>
            <a:r>
              <a:rPr sz="1000" spc="215" dirty="0">
                <a:latin typeface="Arial MT"/>
                <a:cs typeface="Arial MT"/>
              </a:rPr>
              <a:t> </a:t>
            </a:r>
            <a:r>
              <a:rPr sz="1000" i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additional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dirty="0">
                <a:latin typeface="Arial MT"/>
                <a:cs typeface="Arial MT"/>
              </a:rPr>
              <a:t>profit,</a:t>
            </a:r>
            <a:r>
              <a:rPr sz="1000" spc="3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3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dollars,</a:t>
            </a:r>
            <a:r>
              <a:rPr sz="1000" spc="3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expected</a:t>
            </a:r>
            <a:r>
              <a:rPr sz="1000" spc="30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to </a:t>
            </a:r>
            <a:r>
              <a:rPr sz="1000" dirty="0">
                <a:latin typeface="Arial MT"/>
                <a:cs typeface="Arial MT"/>
              </a:rPr>
              <a:t>be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generated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from</a:t>
            </a:r>
            <a:r>
              <a:rPr sz="1000" spc="1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use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20" dirty="0">
                <a:latin typeface="Arial MT"/>
                <a:cs typeface="Arial MT"/>
              </a:rPr>
              <a:t> </a:t>
            </a:r>
            <a:r>
              <a:rPr sz="1000" spc="-50" dirty="0">
                <a:latin typeface="Arial MT"/>
                <a:cs typeface="Arial MT"/>
              </a:rPr>
              <a:t>a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607386" y="6709219"/>
            <a:ext cx="17792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393065" algn="l"/>
                <a:tab pos="964565" algn="l"/>
                <a:tab pos="1358265" algn="l"/>
              </a:tabLst>
            </a:pPr>
            <a:r>
              <a:rPr sz="1000" spc="-20" dirty="0">
                <a:latin typeface="Arial MT"/>
                <a:cs typeface="Arial MT"/>
              </a:rPr>
              <a:t>bull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10" dirty="0">
                <a:latin typeface="Arial MT"/>
                <a:cs typeface="Arial MT"/>
              </a:rPr>
              <a:t>across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25" dirty="0">
                <a:latin typeface="Arial MT"/>
                <a:cs typeface="Arial MT"/>
              </a:rPr>
              <a:t>two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10" dirty="0">
                <a:latin typeface="Arial MT"/>
                <a:cs typeface="Arial MT"/>
              </a:rPr>
              <a:t>calving</a:t>
            </a:r>
            <a:endParaRPr sz="10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tabLst>
                <a:tab pos="249554" algn="l"/>
              </a:tabLst>
            </a:pPr>
            <a:r>
              <a:rPr sz="1000" spc="-25" dirty="0">
                <a:latin typeface="Arial MT"/>
                <a:cs typeface="Arial MT"/>
              </a:rPr>
              <a:t>to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25" dirty="0">
                <a:latin typeface="Arial MT"/>
                <a:cs typeface="Arial MT"/>
              </a:rPr>
              <a:t>an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607386" y="6861861"/>
            <a:ext cx="1276985" cy="106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005">
              <a:lnSpc>
                <a:spcPct val="100000"/>
              </a:lnSpc>
              <a:spcBef>
                <a:spcPts val="100"/>
              </a:spcBef>
              <a:tabLst>
                <a:tab pos="666115" algn="l"/>
              </a:tabLst>
            </a:pPr>
            <a:r>
              <a:rPr sz="1000" spc="-10" dirty="0">
                <a:latin typeface="Arial MT"/>
                <a:cs typeface="Arial MT"/>
              </a:rPr>
              <a:t>seasons,</a:t>
            </a:r>
            <a:r>
              <a:rPr sz="1000" dirty="0">
                <a:latin typeface="Arial MT"/>
                <a:cs typeface="Arial MT"/>
              </a:rPr>
              <a:t>	</a:t>
            </a:r>
            <a:r>
              <a:rPr sz="1000" spc="-10" dirty="0">
                <a:latin typeface="Arial MT"/>
                <a:cs typeface="Arial MT"/>
              </a:rPr>
              <a:t>compared </a:t>
            </a:r>
            <a:r>
              <a:rPr sz="1000" dirty="0">
                <a:latin typeface="Arial MT"/>
                <a:cs typeface="Arial MT"/>
              </a:rPr>
              <a:t>average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bull.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b="1" spc="-20" dirty="0">
                <a:latin typeface="Arial"/>
                <a:cs typeface="Arial"/>
              </a:rPr>
              <a:t>Top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3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Bulls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for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BIO$: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000" spc="-25" dirty="0">
                <a:latin typeface="Arial MT"/>
                <a:cs typeface="Arial MT"/>
              </a:rPr>
              <a:t>1.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95"/>
              </a:lnSpc>
              <a:spcBef>
                <a:spcPts val="5"/>
              </a:spcBef>
            </a:pPr>
            <a:r>
              <a:rPr sz="1000" spc="-25" dirty="0">
                <a:latin typeface="Arial MT"/>
                <a:cs typeface="Arial MT"/>
              </a:rPr>
              <a:t>2.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ts val="1195"/>
              </a:lnSpc>
            </a:pPr>
            <a:r>
              <a:rPr sz="1000" spc="-25" dirty="0">
                <a:latin typeface="Arial MT"/>
                <a:cs typeface="Arial MT"/>
              </a:rPr>
              <a:t>3.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48657" y="7306462"/>
            <a:ext cx="137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Arial"/>
                <a:cs typeface="Arial"/>
              </a:rPr>
              <a:t>99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31177" y="7306462"/>
            <a:ext cx="81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722454" y="7344612"/>
            <a:ext cx="139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Arial"/>
                <a:cs typeface="Arial"/>
              </a:rPr>
              <a:t>50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36617" y="5386264"/>
            <a:ext cx="2619375" cy="170561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669925">
              <a:lnSpc>
                <a:spcPct val="100000"/>
              </a:lnSpc>
              <a:spcBef>
                <a:spcPts val="515"/>
              </a:spcBef>
            </a:pPr>
            <a:r>
              <a:rPr sz="1200" b="1" i="1" dirty="0">
                <a:latin typeface="Arial"/>
                <a:cs typeface="Arial"/>
              </a:rPr>
              <a:t>Production</a:t>
            </a:r>
            <a:r>
              <a:rPr sz="1200" b="1" i="1" spc="-70" dirty="0">
                <a:latin typeface="Arial"/>
                <a:cs typeface="Arial"/>
              </a:rPr>
              <a:t> </a:t>
            </a:r>
            <a:r>
              <a:rPr sz="1200" b="1" i="1" spc="-10" dirty="0">
                <a:latin typeface="Arial"/>
                <a:cs typeface="Arial"/>
              </a:rPr>
              <a:t>Indexes</a:t>
            </a:r>
            <a:endParaRPr sz="1200">
              <a:latin typeface="Arial"/>
              <a:cs typeface="Arial"/>
            </a:endParaRPr>
          </a:p>
          <a:p>
            <a:pPr marL="12700" marR="6350" algn="just">
              <a:lnSpc>
                <a:spcPct val="100000"/>
              </a:lnSpc>
              <a:spcBef>
                <a:spcPts val="350"/>
              </a:spcBef>
            </a:pPr>
            <a:r>
              <a:rPr sz="1000" dirty="0">
                <a:latin typeface="Arial MT"/>
                <a:cs typeface="Arial MT"/>
              </a:rPr>
              <a:t>The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other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indexes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help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you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select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animals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specific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purpose</a:t>
            </a:r>
            <a:r>
              <a:rPr sz="1000" spc="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(e.g.,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maternal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sires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to </a:t>
            </a:r>
            <a:r>
              <a:rPr sz="1000" dirty="0">
                <a:latin typeface="Arial MT"/>
                <a:cs typeface="Arial MT"/>
              </a:rPr>
              <a:t>generate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replacement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heifers,</a:t>
            </a:r>
            <a:r>
              <a:rPr sz="1000" spc="2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terminal</a:t>
            </a:r>
            <a:r>
              <a:rPr sz="1000" spc="20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sires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steer</a:t>
            </a:r>
            <a:r>
              <a:rPr sz="1000" spc="-10" dirty="0">
                <a:latin typeface="Arial MT"/>
                <a:cs typeface="Arial MT"/>
              </a:rPr>
              <a:t> production).</a:t>
            </a:r>
            <a:endParaRPr sz="10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spcBef>
                <a:spcPts val="484"/>
              </a:spcBef>
            </a:pPr>
            <a:r>
              <a:rPr sz="1000" dirty="0">
                <a:latin typeface="Arial MT"/>
                <a:cs typeface="Arial MT"/>
              </a:rPr>
              <a:t>They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are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reported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on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5</a:t>
            </a:r>
            <a:r>
              <a:rPr sz="1000" spc="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star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scale,</a:t>
            </a:r>
            <a:r>
              <a:rPr sz="1000" spc="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with</a:t>
            </a:r>
            <a:r>
              <a:rPr sz="1000" spc="80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2.5 </a:t>
            </a:r>
            <a:r>
              <a:rPr sz="1000" dirty="0">
                <a:latin typeface="Arial MT"/>
                <a:cs typeface="Arial MT"/>
              </a:rPr>
              <a:t>star</a:t>
            </a:r>
            <a:r>
              <a:rPr sz="1000" spc="10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animals</a:t>
            </a:r>
            <a:r>
              <a:rPr sz="1000" spc="114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being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below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average</a:t>
            </a:r>
            <a:r>
              <a:rPr sz="1000" spc="9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10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5</a:t>
            </a:r>
            <a:r>
              <a:rPr sz="1000" spc="110" dirty="0">
                <a:latin typeface="Arial MT"/>
                <a:cs typeface="Arial MT"/>
              </a:rPr>
              <a:t> </a:t>
            </a:r>
            <a:r>
              <a:rPr sz="1000" spc="-20" dirty="0">
                <a:latin typeface="Arial MT"/>
                <a:cs typeface="Arial MT"/>
              </a:rPr>
              <a:t>star </a:t>
            </a:r>
            <a:r>
              <a:rPr sz="1000" dirty="0">
                <a:latin typeface="Arial MT"/>
                <a:cs typeface="Arial MT"/>
              </a:rPr>
              <a:t>animals</a:t>
            </a:r>
            <a:r>
              <a:rPr sz="1000" spc="3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being</a:t>
            </a:r>
            <a:r>
              <a:rPr sz="1000" spc="3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38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37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Top</a:t>
            </a:r>
            <a:r>
              <a:rPr sz="1000" spc="38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10%</a:t>
            </a:r>
            <a:r>
              <a:rPr sz="1000" spc="39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across</a:t>
            </a:r>
            <a:r>
              <a:rPr sz="1000" spc="38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all </a:t>
            </a:r>
            <a:r>
              <a:rPr sz="1000" spc="-10" dirty="0">
                <a:latin typeface="Arial MT"/>
                <a:cs typeface="Arial MT"/>
              </a:rPr>
              <a:t>breeds.</a:t>
            </a:r>
            <a:endParaRPr sz="1000">
              <a:latin typeface="Arial MT"/>
              <a:cs typeface="Arial MT"/>
            </a:endParaRPr>
          </a:p>
          <a:p>
            <a:pPr marL="243204">
              <a:lnSpc>
                <a:spcPts val="940"/>
              </a:lnSpc>
              <a:tabLst>
                <a:tab pos="1033144" algn="l"/>
                <a:tab pos="1934845" algn="l"/>
              </a:tabLst>
            </a:pPr>
            <a:r>
              <a:rPr sz="1200" b="1" i="1" spc="-15" baseline="3472" dirty="0">
                <a:latin typeface="Arial"/>
                <a:cs typeface="Arial"/>
              </a:rPr>
              <a:t>Inferior</a:t>
            </a:r>
            <a:r>
              <a:rPr sz="1200" b="1" i="1" baseline="3472" dirty="0">
                <a:latin typeface="Arial"/>
                <a:cs typeface="Arial"/>
              </a:rPr>
              <a:t>	</a:t>
            </a:r>
            <a:r>
              <a:rPr sz="1200" b="1" i="1" spc="-15" baseline="3472" dirty="0">
                <a:latin typeface="Arial"/>
                <a:cs typeface="Arial"/>
              </a:rPr>
              <a:t>Average</a:t>
            </a:r>
            <a:r>
              <a:rPr sz="1200" b="1" i="1" baseline="3472" dirty="0">
                <a:latin typeface="Arial"/>
                <a:cs typeface="Arial"/>
              </a:rPr>
              <a:t>	</a:t>
            </a:r>
            <a:r>
              <a:rPr sz="800" b="1" i="1" spc="-10" dirty="0">
                <a:latin typeface="Arial"/>
                <a:cs typeface="Arial"/>
              </a:rPr>
              <a:t>Superior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517068" y="120967"/>
            <a:ext cx="669290" cy="407670"/>
            <a:chOff x="6517068" y="120967"/>
            <a:chExt cx="669290" cy="407670"/>
          </a:xfrm>
        </p:grpSpPr>
        <p:pic>
          <p:nvPicPr>
            <p:cNvPr id="49" name="object 4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4119" y="120967"/>
              <a:ext cx="494271" cy="26819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7068" y="366128"/>
              <a:ext cx="668870" cy="161988"/>
            </a:xfrm>
            <a:prstGeom prst="rect">
              <a:avLst/>
            </a:prstGeom>
          </p:spPr>
        </p:pic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3266541" y="-3708"/>
            <a:ext cx="262001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PostHaven</a:t>
            </a:r>
            <a:r>
              <a:rPr spc="90" dirty="0"/>
              <a:t> </a:t>
            </a:r>
            <a:r>
              <a:rPr dirty="0"/>
              <a:t>Farm</a:t>
            </a:r>
            <a:r>
              <a:rPr spc="90" dirty="0"/>
              <a:t> </a:t>
            </a:r>
            <a:r>
              <a:rPr spc="-25" dirty="0"/>
              <a:t>G2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50025" y="344462"/>
            <a:ext cx="6981190" cy="15189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062605">
              <a:lnSpc>
                <a:spcPct val="100000"/>
              </a:lnSpc>
              <a:spcBef>
                <a:spcPts val="565"/>
              </a:spcBef>
            </a:pPr>
            <a:r>
              <a:rPr sz="1400" spc="6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B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 dirty="0">
              <a:latin typeface="Arial MT"/>
              <a:cs typeface="Arial MT"/>
            </a:endParaRPr>
          </a:p>
          <a:p>
            <a:pPr marL="3134995">
              <a:lnSpc>
                <a:spcPct val="100000"/>
              </a:lnSpc>
              <a:spcBef>
                <a:spcPts val="400"/>
              </a:spcBef>
              <a:tabLst>
                <a:tab pos="4501515" algn="l"/>
              </a:tabLst>
            </a:pPr>
            <a:r>
              <a:rPr sz="1200" b="1" dirty="0">
                <a:latin typeface="Arial"/>
                <a:cs typeface="Arial"/>
              </a:rPr>
              <a:t>Evaluation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Date: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800" b="1" i="1" spc="-15" baseline="4629" dirty="0">
                <a:latin typeface="Arial"/>
                <a:cs typeface="Arial"/>
              </a:rPr>
              <a:t>16-Feb-</a:t>
            </a:r>
            <a:r>
              <a:rPr sz="1800" b="1" i="1" spc="-30" baseline="4629" dirty="0">
                <a:latin typeface="Arial"/>
                <a:cs typeface="Arial"/>
              </a:rPr>
              <a:t>2026</a:t>
            </a:r>
            <a:endParaRPr sz="1800" baseline="4629" dirty="0">
              <a:latin typeface="Arial"/>
              <a:cs typeface="Arial"/>
            </a:endParaRPr>
          </a:p>
          <a:p>
            <a:pPr marL="12700" marR="5080" algn="just">
              <a:lnSpc>
                <a:spcPct val="99700"/>
              </a:lnSpc>
              <a:spcBef>
                <a:spcPts val="385"/>
              </a:spcBef>
            </a:pPr>
            <a:r>
              <a:rPr sz="1100" dirty="0">
                <a:latin typeface="Arial MT"/>
                <a:cs typeface="Arial MT"/>
              </a:rPr>
              <a:t>The</a:t>
            </a:r>
            <a:r>
              <a:rPr sz="1100" spc="1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goal</a:t>
            </a:r>
            <a:r>
              <a:rPr sz="1100" spc="1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1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reference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help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you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use</a:t>
            </a:r>
            <a:r>
              <a:rPr sz="1100" spc="1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Beef</a:t>
            </a:r>
            <a:r>
              <a:rPr sz="1100" spc="1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Performance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Evaluation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Reports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10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inform</a:t>
            </a:r>
            <a:r>
              <a:rPr sz="1100" spc="1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buying</a:t>
            </a:r>
            <a:r>
              <a:rPr sz="1100" spc="114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and </a:t>
            </a:r>
            <a:r>
              <a:rPr sz="1100" dirty="0">
                <a:latin typeface="Arial MT"/>
                <a:cs typeface="Arial MT"/>
              </a:rPr>
              <a:t>selling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decisions. Genetic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evaluations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best tools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have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understand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expected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value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of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animal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1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our</a:t>
            </a:r>
            <a:r>
              <a:rPr sz="1100" spc="1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breeding</a:t>
            </a:r>
            <a:r>
              <a:rPr sz="1100" spc="1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program.</a:t>
            </a:r>
            <a:r>
              <a:rPr sz="1100" spc="1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Parents</a:t>
            </a:r>
            <a:r>
              <a:rPr sz="1100" spc="1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pass</a:t>
            </a:r>
            <a:r>
              <a:rPr sz="1100" spc="1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</a:t>
            </a:r>
            <a:r>
              <a:rPr sz="1100" spc="1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their</a:t>
            </a:r>
            <a:r>
              <a:rPr sz="1100" spc="18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genetics</a:t>
            </a:r>
            <a:r>
              <a:rPr sz="1100" spc="1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to</a:t>
            </a:r>
            <a:r>
              <a:rPr sz="1100" spc="17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progeny</a:t>
            </a:r>
            <a:r>
              <a:rPr sz="1100" spc="1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</a:t>
            </a:r>
            <a:r>
              <a:rPr sz="1100" spc="1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future</a:t>
            </a:r>
            <a:r>
              <a:rPr sz="1100" spc="1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calf</a:t>
            </a:r>
            <a:r>
              <a:rPr sz="1100" spc="1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crops,</a:t>
            </a:r>
            <a:r>
              <a:rPr sz="1100" spc="1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not</a:t>
            </a:r>
            <a:r>
              <a:rPr sz="1100" spc="17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their</a:t>
            </a:r>
            <a:r>
              <a:rPr sz="1100" spc="18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own</a:t>
            </a:r>
            <a:r>
              <a:rPr sz="1100" spc="17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raw </a:t>
            </a:r>
            <a:r>
              <a:rPr sz="1100" dirty="0">
                <a:latin typeface="Arial MT"/>
                <a:cs typeface="Arial MT"/>
              </a:rPr>
              <a:t>performance,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which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influenced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by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management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(e.g.,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feed,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age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measurement)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and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environment.</a:t>
            </a:r>
            <a:endParaRPr sz="1100" dirty="0">
              <a:latin typeface="Arial MT"/>
              <a:cs typeface="Arial MT"/>
            </a:endParaRPr>
          </a:p>
          <a:p>
            <a:pPr marL="233045">
              <a:lnSpc>
                <a:spcPct val="100000"/>
              </a:lnSpc>
              <a:spcBef>
                <a:spcPts val="440"/>
              </a:spcBef>
            </a:pPr>
            <a:r>
              <a:rPr sz="1400" b="1" i="1" dirty="0">
                <a:latin typeface="Arial"/>
                <a:cs typeface="Arial"/>
              </a:rPr>
              <a:t>Understanding</a:t>
            </a:r>
            <a:r>
              <a:rPr sz="1400" b="1" i="1" spc="-4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Genetic</a:t>
            </a:r>
            <a:r>
              <a:rPr sz="1400" b="1" i="1" spc="-3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Evaluations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762" y="95046"/>
            <a:ext cx="968044" cy="539635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4456341" y="3703428"/>
            <a:ext cx="2437130" cy="3867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100" b="1" spc="-10" dirty="0">
                <a:solidFill>
                  <a:srgbClr val="596F42"/>
                </a:solidFill>
                <a:latin typeface="Arial"/>
                <a:cs typeface="Arial"/>
              </a:rPr>
              <a:t>POSTHAVEN</a:t>
            </a:r>
            <a:r>
              <a:rPr sz="1100" b="1" spc="-65" dirty="0">
                <a:solidFill>
                  <a:srgbClr val="596F42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596F42"/>
                </a:solidFill>
                <a:latin typeface="Arial"/>
                <a:cs typeface="Arial"/>
              </a:rPr>
              <a:t>NEXUS</a:t>
            </a:r>
            <a:endParaRPr sz="11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 MT"/>
                <a:cs typeface="Arial MT"/>
              </a:rPr>
              <a:t>has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best genetic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merit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for</a:t>
            </a:r>
            <a:r>
              <a:rPr sz="1100" spc="-10" dirty="0">
                <a:latin typeface="Arial MT"/>
                <a:cs typeface="Arial MT"/>
              </a:rPr>
              <a:t> Weaning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539306" y="4067911"/>
            <a:ext cx="200025" cy="347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ts val="127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596F42"/>
                </a:solidFill>
                <a:latin typeface="Arial"/>
                <a:cs typeface="Arial"/>
              </a:rPr>
              <a:t>28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70"/>
              </a:lnSpc>
            </a:pPr>
            <a:r>
              <a:rPr sz="1100" b="1" spc="-25" dirty="0">
                <a:solidFill>
                  <a:srgbClr val="596F42"/>
                </a:solidFill>
                <a:latin typeface="Arial"/>
                <a:cs typeface="Arial"/>
              </a:rPr>
              <a:t>67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862525" y="4795558"/>
            <a:ext cx="474980" cy="210820"/>
          </a:xfrm>
          <a:custGeom>
            <a:avLst/>
            <a:gdLst/>
            <a:ahLst/>
            <a:cxnLst/>
            <a:rect l="l" t="t" r="r" b="b"/>
            <a:pathLst>
              <a:path w="474979" h="210820">
                <a:moveTo>
                  <a:pt x="474840" y="0"/>
                </a:moveTo>
                <a:lnTo>
                  <a:pt x="0" y="0"/>
                </a:lnTo>
                <a:lnTo>
                  <a:pt x="0" y="210235"/>
                </a:lnTo>
                <a:lnTo>
                  <a:pt x="237591" y="210235"/>
                </a:lnTo>
                <a:lnTo>
                  <a:pt x="474840" y="210235"/>
                </a:lnTo>
                <a:lnTo>
                  <a:pt x="474840" y="0"/>
                </a:lnTo>
                <a:close/>
              </a:path>
            </a:pathLst>
          </a:custGeom>
          <a:solidFill>
            <a:srgbClr val="FFFFFF">
              <a:alpha val="56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469295" y="4626623"/>
            <a:ext cx="24872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93395" algn="l"/>
                <a:tab pos="938530" algn="l"/>
              </a:tabLst>
            </a:pPr>
            <a:r>
              <a:rPr sz="1100" dirty="0">
                <a:latin typeface="Arial MT"/>
                <a:cs typeface="Arial MT"/>
              </a:rPr>
              <a:t>Calves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from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this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animal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are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expected</a:t>
            </a:r>
            <a:r>
              <a:rPr sz="1100" spc="-25" dirty="0">
                <a:latin typeface="Arial MT"/>
                <a:cs typeface="Arial MT"/>
              </a:rPr>
              <a:t> to </a:t>
            </a:r>
            <a:r>
              <a:rPr sz="1100" spc="-20" dirty="0">
                <a:latin typeface="Arial MT"/>
                <a:cs typeface="Arial MT"/>
              </a:rPr>
              <a:t>wean</a:t>
            </a:r>
            <a:r>
              <a:rPr sz="1100" dirty="0">
                <a:latin typeface="Arial MT"/>
                <a:cs typeface="Arial MT"/>
              </a:rPr>
              <a:t>	</a:t>
            </a:r>
            <a:r>
              <a:rPr sz="1100" b="1" spc="-20" dirty="0">
                <a:solidFill>
                  <a:srgbClr val="596F42"/>
                </a:solidFill>
                <a:latin typeface="Arial"/>
                <a:cs typeface="Arial"/>
              </a:rPr>
              <a:t>38.3</a:t>
            </a:r>
            <a:r>
              <a:rPr sz="1100" b="1" dirty="0">
                <a:solidFill>
                  <a:srgbClr val="596F42"/>
                </a:solidFill>
                <a:latin typeface="Arial"/>
                <a:cs typeface="Arial"/>
              </a:rPr>
              <a:t>	</a:t>
            </a:r>
            <a:r>
              <a:rPr sz="1100" dirty="0">
                <a:latin typeface="Arial MT"/>
                <a:cs typeface="Arial MT"/>
              </a:rPr>
              <a:t>lb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more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than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average.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8" name="object 5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74794" y="2077923"/>
            <a:ext cx="2587320" cy="15058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62" y="9106204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82" y="0"/>
                </a:moveTo>
                <a:lnTo>
                  <a:pt x="0" y="0"/>
                </a:lnTo>
                <a:lnTo>
                  <a:pt x="0" y="197637"/>
                </a:lnTo>
                <a:lnTo>
                  <a:pt x="1040041" y="197637"/>
                </a:lnTo>
                <a:lnTo>
                  <a:pt x="2080082" y="197637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604" y="8701925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69" y="0"/>
                </a:moveTo>
                <a:lnTo>
                  <a:pt x="0" y="0"/>
                </a:lnTo>
                <a:lnTo>
                  <a:pt x="0" y="197637"/>
                </a:lnTo>
                <a:lnTo>
                  <a:pt x="1040041" y="197637"/>
                </a:lnTo>
                <a:lnTo>
                  <a:pt x="2080069" y="197637"/>
                </a:lnTo>
                <a:lnTo>
                  <a:pt x="2080069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194" y="8300161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82" y="0"/>
                </a:moveTo>
                <a:lnTo>
                  <a:pt x="0" y="0"/>
                </a:lnTo>
                <a:lnTo>
                  <a:pt x="0" y="197637"/>
                </a:lnTo>
                <a:lnTo>
                  <a:pt x="1040041" y="197637"/>
                </a:lnTo>
                <a:lnTo>
                  <a:pt x="2080082" y="197637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997" y="7892275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82" y="0"/>
                </a:moveTo>
                <a:lnTo>
                  <a:pt x="0" y="0"/>
                </a:lnTo>
                <a:lnTo>
                  <a:pt x="0" y="197650"/>
                </a:lnTo>
                <a:lnTo>
                  <a:pt x="1040041" y="197650"/>
                </a:lnTo>
                <a:lnTo>
                  <a:pt x="2080082" y="197650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41249" y="7273569"/>
            <a:ext cx="7044690" cy="2192020"/>
            <a:chOff x="141249" y="7273569"/>
            <a:chExt cx="7044690" cy="2192020"/>
          </a:xfrm>
        </p:grpSpPr>
        <p:sp>
          <p:nvSpPr>
            <p:cNvPr id="7" name="object 7"/>
            <p:cNvSpPr/>
            <p:nvPr/>
          </p:nvSpPr>
          <p:spPr>
            <a:xfrm>
              <a:off x="256679" y="7500962"/>
              <a:ext cx="2080260" cy="198120"/>
            </a:xfrm>
            <a:custGeom>
              <a:avLst/>
              <a:gdLst/>
              <a:ahLst/>
              <a:cxnLst/>
              <a:rect l="l" t="t" r="r" b="b"/>
              <a:pathLst>
                <a:path w="2080260" h="198120">
                  <a:moveTo>
                    <a:pt x="2080082" y="0"/>
                  </a:moveTo>
                  <a:lnTo>
                    <a:pt x="0" y="0"/>
                  </a:lnTo>
                  <a:lnTo>
                    <a:pt x="0" y="197637"/>
                  </a:lnTo>
                  <a:lnTo>
                    <a:pt x="1040041" y="197637"/>
                  </a:lnTo>
                  <a:lnTo>
                    <a:pt x="2080082" y="197637"/>
                  </a:lnTo>
                  <a:lnTo>
                    <a:pt x="2080082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0400" y="7495565"/>
              <a:ext cx="6350" cy="1822450"/>
            </a:xfrm>
            <a:custGeom>
              <a:avLst/>
              <a:gdLst/>
              <a:ahLst/>
              <a:cxnLst/>
              <a:rect l="l" t="t" r="r" b="b"/>
              <a:pathLst>
                <a:path w="6350" h="1822450">
                  <a:moveTo>
                    <a:pt x="0" y="0"/>
                  </a:moveTo>
                  <a:lnTo>
                    <a:pt x="5753" y="1822310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599" y="7279919"/>
              <a:ext cx="7031990" cy="2179320"/>
            </a:xfrm>
            <a:custGeom>
              <a:avLst/>
              <a:gdLst/>
              <a:ahLst/>
              <a:cxnLst/>
              <a:rect l="l" t="t" r="r" b="b"/>
              <a:pathLst>
                <a:path w="7031990" h="2179320">
                  <a:moveTo>
                    <a:pt x="3515766" y="2178723"/>
                  </a:moveTo>
                  <a:lnTo>
                    <a:pt x="0" y="2178723"/>
                  </a:lnTo>
                  <a:lnTo>
                    <a:pt x="0" y="0"/>
                  </a:lnTo>
                  <a:lnTo>
                    <a:pt x="7031520" y="0"/>
                  </a:lnTo>
                  <a:lnTo>
                    <a:pt x="7031520" y="2178723"/>
                  </a:lnTo>
                  <a:lnTo>
                    <a:pt x="3515766" y="2178723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719525" y="1376286"/>
            <a:ext cx="3456304" cy="615950"/>
            <a:chOff x="3719525" y="1376286"/>
            <a:chExt cx="3456304" cy="615950"/>
          </a:xfrm>
        </p:grpSpPr>
        <p:sp>
          <p:nvSpPr>
            <p:cNvPr id="11" name="object 11"/>
            <p:cNvSpPr/>
            <p:nvPr/>
          </p:nvSpPr>
          <p:spPr>
            <a:xfrm>
              <a:off x="5999403" y="1377721"/>
              <a:ext cx="574675" cy="377825"/>
            </a:xfrm>
            <a:custGeom>
              <a:avLst/>
              <a:gdLst/>
              <a:ahLst/>
              <a:cxnLst/>
              <a:rect l="l" t="t" r="r" b="b"/>
              <a:pathLst>
                <a:path w="574675" h="377825">
                  <a:moveTo>
                    <a:pt x="574192" y="0"/>
                  </a:moveTo>
                  <a:lnTo>
                    <a:pt x="0" y="0"/>
                  </a:lnTo>
                  <a:lnTo>
                    <a:pt x="0" y="377634"/>
                  </a:lnTo>
                  <a:lnTo>
                    <a:pt x="287274" y="377634"/>
                  </a:lnTo>
                  <a:lnTo>
                    <a:pt x="574192" y="377634"/>
                  </a:lnTo>
                  <a:lnTo>
                    <a:pt x="574192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0604" y="1758962"/>
              <a:ext cx="3455035" cy="233045"/>
            </a:xfrm>
            <a:custGeom>
              <a:avLst/>
              <a:gdLst/>
              <a:ahLst/>
              <a:cxnLst/>
              <a:rect l="l" t="t" r="r" b="b"/>
              <a:pathLst>
                <a:path w="3455034" h="233044">
                  <a:moveTo>
                    <a:pt x="3454920" y="0"/>
                  </a:moveTo>
                  <a:lnTo>
                    <a:pt x="0" y="0"/>
                  </a:lnTo>
                  <a:lnTo>
                    <a:pt x="0" y="232918"/>
                  </a:lnTo>
                  <a:lnTo>
                    <a:pt x="1727631" y="232918"/>
                  </a:lnTo>
                  <a:lnTo>
                    <a:pt x="3454920" y="232918"/>
                  </a:lnTo>
                  <a:lnTo>
                    <a:pt x="34549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9525" y="1376285"/>
              <a:ext cx="3449320" cy="379095"/>
            </a:xfrm>
            <a:custGeom>
              <a:avLst/>
              <a:gdLst/>
              <a:ahLst/>
              <a:cxnLst/>
              <a:rect l="l" t="t" r="r" b="b"/>
              <a:pathLst>
                <a:path w="3449320" h="379094">
                  <a:moveTo>
                    <a:pt x="876592" y="1435"/>
                  </a:moveTo>
                  <a:lnTo>
                    <a:pt x="645833" y="1435"/>
                  </a:lnTo>
                  <a:lnTo>
                    <a:pt x="645833" y="0"/>
                  </a:lnTo>
                  <a:lnTo>
                    <a:pt x="0" y="0"/>
                  </a:lnTo>
                  <a:lnTo>
                    <a:pt x="0" y="379069"/>
                  </a:lnTo>
                  <a:lnTo>
                    <a:pt x="322910" y="379069"/>
                  </a:lnTo>
                  <a:lnTo>
                    <a:pt x="618109" y="379069"/>
                  </a:lnTo>
                  <a:lnTo>
                    <a:pt x="645833" y="379069"/>
                  </a:lnTo>
                  <a:lnTo>
                    <a:pt x="747356" y="379069"/>
                  </a:lnTo>
                  <a:lnTo>
                    <a:pt x="876592" y="379069"/>
                  </a:lnTo>
                  <a:lnTo>
                    <a:pt x="876592" y="1435"/>
                  </a:lnTo>
                  <a:close/>
                </a:path>
                <a:path w="3449320" h="379094">
                  <a:moveTo>
                    <a:pt x="2277351" y="1435"/>
                  </a:moveTo>
                  <a:lnTo>
                    <a:pt x="1681911" y="1435"/>
                  </a:lnTo>
                  <a:lnTo>
                    <a:pt x="1680121" y="1435"/>
                  </a:lnTo>
                  <a:lnTo>
                    <a:pt x="876960" y="1435"/>
                  </a:lnTo>
                  <a:lnTo>
                    <a:pt x="876960" y="379069"/>
                  </a:lnTo>
                  <a:lnTo>
                    <a:pt x="2277351" y="379069"/>
                  </a:lnTo>
                  <a:lnTo>
                    <a:pt x="2277351" y="1435"/>
                  </a:lnTo>
                  <a:close/>
                </a:path>
                <a:path w="3449320" h="379094">
                  <a:moveTo>
                    <a:pt x="3448799" y="1435"/>
                  </a:moveTo>
                  <a:lnTo>
                    <a:pt x="2860548" y="1435"/>
                  </a:lnTo>
                  <a:lnTo>
                    <a:pt x="2860548" y="379069"/>
                  </a:lnTo>
                  <a:lnTo>
                    <a:pt x="3154680" y="379069"/>
                  </a:lnTo>
                  <a:lnTo>
                    <a:pt x="3448799" y="379069"/>
                  </a:lnTo>
                  <a:lnTo>
                    <a:pt x="3448799" y="1435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3601" y="94310"/>
            <a:ext cx="526326" cy="363245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49034" y="10083"/>
            <a:ext cx="3448685" cy="3153410"/>
          </a:xfrm>
          <a:custGeom>
            <a:avLst/>
            <a:gdLst/>
            <a:ahLst/>
            <a:cxnLst/>
            <a:rect l="l" t="t" r="r" b="b"/>
            <a:pathLst>
              <a:path w="3448685" h="3153410">
                <a:moveTo>
                  <a:pt x="3448088" y="710996"/>
                </a:moveTo>
                <a:lnTo>
                  <a:pt x="2279891" y="710996"/>
                </a:lnTo>
                <a:lnTo>
                  <a:pt x="2279891" y="0"/>
                </a:lnTo>
                <a:lnTo>
                  <a:pt x="1010526" y="0"/>
                </a:lnTo>
                <a:lnTo>
                  <a:pt x="1010526" y="710996"/>
                </a:lnTo>
                <a:lnTo>
                  <a:pt x="0" y="710996"/>
                </a:lnTo>
                <a:lnTo>
                  <a:pt x="0" y="3152876"/>
                </a:lnTo>
                <a:lnTo>
                  <a:pt x="1724050" y="3152876"/>
                </a:lnTo>
                <a:lnTo>
                  <a:pt x="3448088" y="3152876"/>
                </a:lnTo>
                <a:lnTo>
                  <a:pt x="3448088" y="7109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21502" y="1142911"/>
            <a:ext cx="1500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010" y="3237115"/>
            <a:ext cx="4317365" cy="3874135"/>
            <a:chOff x="138010" y="3237115"/>
            <a:chExt cx="4317365" cy="3874135"/>
          </a:xfrm>
        </p:grpSpPr>
        <p:sp>
          <p:nvSpPr>
            <p:cNvPr id="18" name="object 18"/>
            <p:cNvSpPr/>
            <p:nvPr/>
          </p:nvSpPr>
          <p:spPr>
            <a:xfrm>
              <a:off x="144360" y="3333597"/>
              <a:ext cx="4304665" cy="3771265"/>
            </a:xfrm>
            <a:custGeom>
              <a:avLst/>
              <a:gdLst/>
              <a:ahLst/>
              <a:cxnLst/>
              <a:rect l="l" t="t" r="r" b="b"/>
              <a:pathLst>
                <a:path w="4304665" h="3771265">
                  <a:moveTo>
                    <a:pt x="2152434" y="3770998"/>
                  </a:moveTo>
                  <a:lnTo>
                    <a:pt x="0" y="3770998"/>
                  </a:lnTo>
                  <a:lnTo>
                    <a:pt x="0" y="0"/>
                  </a:lnTo>
                  <a:lnTo>
                    <a:pt x="4304525" y="0"/>
                  </a:lnTo>
                  <a:lnTo>
                    <a:pt x="4304525" y="3770998"/>
                  </a:lnTo>
                  <a:lnTo>
                    <a:pt x="2152434" y="377099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1881" y="3237115"/>
              <a:ext cx="2203450" cy="250825"/>
            </a:xfrm>
            <a:custGeom>
              <a:avLst/>
              <a:gdLst/>
              <a:ahLst/>
              <a:cxnLst/>
              <a:rect l="l" t="t" r="r" b="b"/>
              <a:pathLst>
                <a:path w="2203450" h="250825">
                  <a:moveTo>
                    <a:pt x="2202840" y="0"/>
                  </a:moveTo>
                  <a:lnTo>
                    <a:pt x="0" y="0"/>
                  </a:lnTo>
                  <a:lnTo>
                    <a:pt x="0" y="250202"/>
                  </a:lnTo>
                  <a:lnTo>
                    <a:pt x="1101598" y="250202"/>
                  </a:lnTo>
                  <a:lnTo>
                    <a:pt x="2202840" y="250202"/>
                  </a:lnTo>
                  <a:lnTo>
                    <a:pt x="2202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330123" y="3512883"/>
            <a:ext cx="3968115" cy="267970"/>
          </a:xfrm>
          <a:custGeom>
            <a:avLst/>
            <a:gdLst/>
            <a:ahLst/>
            <a:cxnLst/>
            <a:rect l="l" t="t" r="r" b="b"/>
            <a:pathLst>
              <a:path w="3968115" h="267970">
                <a:moveTo>
                  <a:pt x="986040" y="0"/>
                </a:moveTo>
                <a:lnTo>
                  <a:pt x="0" y="0"/>
                </a:lnTo>
                <a:lnTo>
                  <a:pt x="0" y="267830"/>
                </a:lnTo>
                <a:lnTo>
                  <a:pt x="493191" y="267830"/>
                </a:lnTo>
                <a:lnTo>
                  <a:pt x="986040" y="267830"/>
                </a:lnTo>
                <a:lnTo>
                  <a:pt x="986040" y="0"/>
                </a:lnTo>
                <a:close/>
              </a:path>
              <a:path w="3968115" h="267970">
                <a:moveTo>
                  <a:pt x="2395791" y="0"/>
                </a:moveTo>
                <a:lnTo>
                  <a:pt x="1706397" y="0"/>
                </a:lnTo>
                <a:lnTo>
                  <a:pt x="1671840" y="0"/>
                </a:lnTo>
                <a:lnTo>
                  <a:pt x="989990" y="0"/>
                </a:lnTo>
                <a:lnTo>
                  <a:pt x="989990" y="267830"/>
                </a:lnTo>
                <a:lnTo>
                  <a:pt x="2395791" y="267830"/>
                </a:lnTo>
                <a:lnTo>
                  <a:pt x="2395791" y="0"/>
                </a:lnTo>
                <a:close/>
              </a:path>
              <a:path w="3968115" h="267970">
                <a:moveTo>
                  <a:pt x="3143161" y="0"/>
                </a:moveTo>
                <a:lnTo>
                  <a:pt x="2401913" y="0"/>
                </a:lnTo>
                <a:lnTo>
                  <a:pt x="2401913" y="267830"/>
                </a:lnTo>
                <a:lnTo>
                  <a:pt x="2772714" y="267830"/>
                </a:lnTo>
                <a:lnTo>
                  <a:pt x="3143161" y="267830"/>
                </a:lnTo>
                <a:lnTo>
                  <a:pt x="3143161" y="0"/>
                </a:lnTo>
                <a:close/>
              </a:path>
              <a:path w="3968115" h="267970">
                <a:moveTo>
                  <a:pt x="3967556" y="0"/>
                </a:moveTo>
                <a:lnTo>
                  <a:pt x="3145675" y="0"/>
                </a:lnTo>
                <a:lnTo>
                  <a:pt x="3145675" y="267830"/>
                </a:lnTo>
                <a:lnTo>
                  <a:pt x="3556800" y="267830"/>
                </a:lnTo>
                <a:lnTo>
                  <a:pt x="3967556" y="267830"/>
                </a:lnTo>
                <a:lnTo>
                  <a:pt x="396755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5856109" y="33489"/>
            <a:ext cx="669290" cy="407034"/>
            <a:chOff x="5856109" y="33489"/>
            <a:chExt cx="669290" cy="407034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2804" y="33489"/>
              <a:ext cx="494258" cy="2681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6109" y="278295"/>
              <a:ext cx="668870" cy="161988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3720236" y="2687764"/>
            <a:ext cx="3443604" cy="233045"/>
          </a:xfrm>
          <a:custGeom>
            <a:avLst/>
            <a:gdLst/>
            <a:ahLst/>
            <a:cxnLst/>
            <a:rect l="l" t="t" r="r" b="b"/>
            <a:pathLst>
              <a:path w="3443604" h="233044">
                <a:moveTo>
                  <a:pt x="3443401" y="0"/>
                </a:moveTo>
                <a:lnTo>
                  <a:pt x="0" y="0"/>
                </a:lnTo>
                <a:lnTo>
                  <a:pt x="0" y="232918"/>
                </a:lnTo>
                <a:lnTo>
                  <a:pt x="1721878" y="232918"/>
                </a:lnTo>
                <a:lnTo>
                  <a:pt x="3443401" y="232918"/>
                </a:lnTo>
                <a:lnTo>
                  <a:pt x="3443401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21684" y="2211844"/>
            <a:ext cx="3444875" cy="233045"/>
          </a:xfrm>
          <a:custGeom>
            <a:avLst/>
            <a:gdLst/>
            <a:ahLst/>
            <a:cxnLst/>
            <a:rect l="l" t="t" r="r" b="b"/>
            <a:pathLst>
              <a:path w="3444875" h="233044">
                <a:moveTo>
                  <a:pt x="3444481" y="0"/>
                </a:moveTo>
                <a:lnTo>
                  <a:pt x="0" y="0"/>
                </a:lnTo>
                <a:lnTo>
                  <a:pt x="0" y="232918"/>
                </a:lnTo>
                <a:lnTo>
                  <a:pt x="1722234" y="232918"/>
                </a:lnTo>
                <a:lnTo>
                  <a:pt x="3444481" y="232918"/>
                </a:lnTo>
                <a:lnTo>
                  <a:pt x="3444481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711066" y="1363865"/>
          <a:ext cx="3455035" cy="1797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995">
                <a:tc>
                  <a:txBody>
                    <a:bodyPr/>
                    <a:lstStyle/>
                    <a:p>
                      <a:pPr marR="54610" algn="r">
                        <a:lnSpc>
                          <a:spcPts val="1185"/>
                        </a:lnSpc>
                        <a:spcBef>
                          <a:spcPts val="400"/>
                        </a:spcBef>
                      </a:pPr>
                      <a:r>
                        <a:rPr sz="10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Period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5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#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Date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8425" algn="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Weight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WPDA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Delivery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12-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Dec-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780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SOT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09-Jan-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899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28d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06-Feb-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985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3.05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3.22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56d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84d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EOT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4932362" y="3230283"/>
            <a:ext cx="1847214" cy="180975"/>
          </a:xfrm>
          <a:custGeom>
            <a:avLst/>
            <a:gdLst/>
            <a:ahLst/>
            <a:cxnLst/>
            <a:rect l="l" t="t" r="r" b="b"/>
            <a:pathLst>
              <a:path w="1847215" h="180975">
                <a:moveTo>
                  <a:pt x="1846795" y="0"/>
                </a:moveTo>
                <a:lnTo>
                  <a:pt x="0" y="0"/>
                </a:lnTo>
                <a:lnTo>
                  <a:pt x="0" y="180352"/>
                </a:lnTo>
                <a:lnTo>
                  <a:pt x="923391" y="180352"/>
                </a:lnTo>
                <a:lnTo>
                  <a:pt x="1846795" y="180352"/>
                </a:lnTo>
                <a:lnTo>
                  <a:pt x="184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543386" y="3331615"/>
          <a:ext cx="2626995" cy="3666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685">
                <a:tc>
                  <a:txBody>
                    <a:bodyPr/>
                    <a:lstStyle/>
                    <a:p>
                      <a:pPr marL="395605">
                        <a:lnSpc>
                          <a:spcPts val="115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Maternal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5875" marB="0" vert="vert27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07034">
                        <a:lnSpc>
                          <a:spcPts val="70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b="1" spc="14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960">
                <a:tc>
                  <a:txBody>
                    <a:bodyPr/>
                    <a:lstStyle/>
                    <a:p>
                      <a:pPr marL="364490">
                        <a:lnSpc>
                          <a:spcPts val="115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5875" marB="0" vert="vert270">
                    <a:lnL w="12700">
                      <a:solidFill>
                        <a:srgbClr val="737373"/>
                      </a:solidFill>
                      <a:prstDash val="solid"/>
                    </a:lnL>
                    <a:solidFill>
                      <a:srgbClr val="25252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845">
                <a:tc>
                  <a:txBody>
                    <a:bodyPr/>
                    <a:lstStyle/>
                    <a:p>
                      <a:pPr marL="324485">
                        <a:lnSpc>
                          <a:spcPts val="115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Balanced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5875" marB="0" vert="vert270">
                    <a:lnL w="12700">
                      <a:solidFill>
                        <a:srgbClr val="737373"/>
                      </a:solidFill>
                      <a:prstDash val="solid"/>
                    </a:lnL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3F3F3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093584" y="5355628"/>
            <a:ext cx="53276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Birth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68180" y="5348058"/>
            <a:ext cx="80772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WWT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1224" y="6845300"/>
            <a:ext cx="49657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EOT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91218" y="6837743"/>
            <a:ext cx="76327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YWT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2826" y="2906902"/>
            <a:ext cx="2277110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 w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 )</a:t>
            </a:r>
            <a:r>
              <a:rPr sz="1100" b="1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1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  <a:tabLst>
                <a:tab pos="1190625" algn="l"/>
              </a:tabLst>
            </a:pP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A G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E</a:t>
            </a:r>
            <a:r>
              <a:rPr sz="1050" b="1" dirty="0">
                <a:latin typeface="Arial"/>
                <a:cs typeface="Arial"/>
              </a:rPr>
              <a:t>	G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 W 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93945" y="9109697"/>
            <a:ext cx="40894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latin typeface="Arial"/>
                <a:cs typeface="Arial"/>
              </a:rPr>
              <a:t>Grade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97099" y="9116186"/>
            <a:ext cx="133794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Rib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Eye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Area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(in</a:t>
            </a:r>
            <a:r>
              <a:rPr sz="600" b="1" spc="-30" baseline="27777" dirty="0">
                <a:latin typeface="Arial"/>
                <a:cs typeface="Arial"/>
              </a:rPr>
              <a:t>2</a:t>
            </a:r>
            <a:r>
              <a:rPr sz="700" b="1" spc="-20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26937" y="9133826"/>
            <a:ext cx="1020444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365d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SC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(cm)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6964" y="7243915"/>
            <a:ext cx="5130165" cy="149860"/>
          </a:xfrm>
          <a:custGeom>
            <a:avLst/>
            <a:gdLst/>
            <a:ahLst/>
            <a:cxnLst/>
            <a:rect l="l" t="t" r="r" b="b"/>
            <a:pathLst>
              <a:path w="5130165" h="149859">
                <a:moveTo>
                  <a:pt x="5129631" y="0"/>
                </a:moveTo>
                <a:lnTo>
                  <a:pt x="0" y="0"/>
                </a:lnTo>
                <a:lnTo>
                  <a:pt x="0" y="149402"/>
                </a:lnTo>
                <a:lnTo>
                  <a:pt x="2564993" y="149402"/>
                </a:lnTo>
                <a:lnTo>
                  <a:pt x="5129631" y="149402"/>
                </a:lnTo>
                <a:lnTo>
                  <a:pt x="5129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1637" y="7495920"/>
            <a:ext cx="1332230" cy="1811655"/>
          </a:xfrm>
          <a:prstGeom prst="rect">
            <a:avLst/>
          </a:prstGeom>
          <a:ln w="15112">
            <a:solidFill>
              <a:srgbClr val="ADADA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R="162560" algn="r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latin typeface="Arial MT"/>
                <a:cs typeface="Arial MT"/>
              </a:rPr>
              <a:t>Back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Fat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(mm)</a:t>
            </a:r>
            <a:endParaRPr sz="800">
              <a:latin typeface="Arial MT"/>
              <a:cs typeface="Arial MT"/>
            </a:endParaRPr>
          </a:p>
          <a:p>
            <a:pPr marR="162560" algn="r">
              <a:lnSpc>
                <a:spcPct val="100000"/>
              </a:lnSpc>
              <a:spcBef>
                <a:spcPts val="509"/>
              </a:spcBef>
            </a:pPr>
            <a:r>
              <a:rPr sz="900" dirty="0">
                <a:latin typeface="Arial MT"/>
                <a:cs typeface="Arial MT"/>
              </a:rPr>
              <a:t>Rib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(in</a:t>
            </a:r>
            <a:r>
              <a:rPr sz="675" spc="-15" baseline="30864" dirty="0">
                <a:latin typeface="Arial MT"/>
                <a:cs typeface="Arial MT"/>
              </a:rPr>
              <a:t>2</a:t>
            </a:r>
            <a:r>
              <a:rPr sz="800" spc="-1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R="162560" algn="r">
              <a:lnSpc>
                <a:spcPct val="100000"/>
              </a:lnSpc>
              <a:spcBef>
                <a:spcPts val="509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Rib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</a:t>
            </a:r>
            <a:r>
              <a:rPr sz="675" spc="-30" baseline="30864" dirty="0">
                <a:latin typeface="Arial MT"/>
                <a:cs typeface="Arial MT"/>
              </a:rPr>
              <a:t>2</a:t>
            </a:r>
            <a:r>
              <a:rPr sz="800" spc="-2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L="332105" marR="157480" indent="197485" algn="r">
              <a:lnSpc>
                <a:spcPct val="146900"/>
              </a:lnSpc>
              <a:spcBef>
                <a:spcPts val="5"/>
              </a:spcBef>
            </a:pPr>
            <a:r>
              <a:rPr sz="900" dirty="0">
                <a:latin typeface="Arial MT"/>
                <a:cs typeface="Arial MT"/>
              </a:rPr>
              <a:t>Marbling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(%)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Adj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Marbling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(%)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Hip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(in)</a:t>
            </a:r>
            <a:endParaRPr sz="800">
              <a:latin typeface="Arial MT"/>
              <a:cs typeface="Arial MT"/>
            </a:endParaRPr>
          </a:p>
          <a:p>
            <a:pPr marL="354965" marR="161290" indent="474980" algn="just">
              <a:lnSpc>
                <a:spcPct val="147200"/>
              </a:lnSpc>
            </a:pPr>
            <a:r>
              <a:rPr sz="900" spc="-10" dirty="0">
                <a:latin typeface="Arial MT"/>
                <a:cs typeface="Arial MT"/>
              </a:rPr>
              <a:t>Frame </a:t>
            </a: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(cm) </a:t>
            </a:r>
            <a:r>
              <a:rPr sz="800" dirty="0">
                <a:latin typeface="Arial MT"/>
                <a:cs typeface="Arial MT"/>
              </a:rPr>
              <a:t>Adj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365d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</a:t>
            </a:r>
            <a:r>
              <a:rPr sz="800" spc="-20" dirty="0">
                <a:latin typeface="Arial MT"/>
                <a:cs typeface="Arial MT"/>
              </a:rPr>
              <a:t> (cm)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45337" y="7489621"/>
            <a:ext cx="6894830" cy="1824355"/>
            <a:chOff x="245337" y="7489621"/>
            <a:chExt cx="6894830" cy="1824355"/>
          </a:xfrm>
        </p:grpSpPr>
        <p:sp>
          <p:nvSpPr>
            <p:cNvPr id="40" name="object 40"/>
            <p:cNvSpPr/>
            <p:nvPr/>
          </p:nvSpPr>
          <p:spPr>
            <a:xfrm>
              <a:off x="251637" y="7495921"/>
              <a:ext cx="2092960" cy="1811655"/>
            </a:xfrm>
            <a:custGeom>
              <a:avLst/>
              <a:gdLst/>
              <a:ahLst/>
              <a:cxnLst/>
              <a:rect l="l" t="t" r="r" b="b"/>
              <a:pathLst>
                <a:path w="2092960" h="1811654">
                  <a:moveTo>
                    <a:pt x="1046518" y="1811515"/>
                  </a:moveTo>
                  <a:lnTo>
                    <a:pt x="0" y="1811515"/>
                  </a:lnTo>
                  <a:lnTo>
                    <a:pt x="0" y="0"/>
                  </a:lnTo>
                  <a:lnTo>
                    <a:pt x="2092680" y="0"/>
                  </a:lnTo>
                  <a:lnTo>
                    <a:pt x="2092680" y="1811515"/>
                  </a:lnTo>
                  <a:lnTo>
                    <a:pt x="1046518" y="1811515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8603" y="7562164"/>
              <a:ext cx="1547634" cy="15296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0594" y="7562519"/>
              <a:ext cx="1547634" cy="15296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2241" y="7554239"/>
              <a:ext cx="1547634" cy="1529638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78625" y="7199896"/>
            <a:ext cx="476504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A G E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U L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 S O U N D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/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P H Y S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 C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</a:t>
            </a:r>
            <a:r>
              <a:rPr sz="1050" b="1" spc="135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E </a:t>
            </a:r>
            <a:r>
              <a:rPr sz="1050" b="1" spc="-10" dirty="0">
                <a:latin typeface="Arial"/>
                <a:cs typeface="Arial"/>
              </a:rPr>
              <a:t>V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 U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I O </a:t>
            </a:r>
            <a:r>
              <a:rPr sz="1050" b="1" spc="-50" dirty="0"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80869" y="2906902"/>
            <a:ext cx="6451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4615" y="350"/>
            <a:ext cx="1036955" cy="6781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48005">
              <a:lnSpc>
                <a:spcPct val="100000"/>
              </a:lnSpc>
              <a:spcBef>
                <a:spcPts val="26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28D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9638283"/>
            <a:ext cx="7315200" cy="420370"/>
          </a:xfrm>
          <a:custGeom>
            <a:avLst/>
            <a:gdLst/>
            <a:ahLst/>
            <a:cxnLst/>
            <a:rect l="l" t="t" r="r" b="b"/>
            <a:pathLst>
              <a:path w="7315200" h="420370">
                <a:moveTo>
                  <a:pt x="0" y="420116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420116"/>
                </a:lnTo>
                <a:lnTo>
                  <a:pt x="0" y="420116"/>
                </a:lnTo>
                <a:close/>
              </a:path>
            </a:pathLst>
          </a:custGeom>
          <a:solidFill>
            <a:srgbClr val="596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77140" y="595693"/>
            <a:ext cx="9239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16-Feb-</a:t>
            </a:r>
            <a:r>
              <a:rPr sz="1200" spc="-20" dirty="0">
                <a:latin typeface="Arial MT"/>
                <a:cs typeface="Arial MT"/>
              </a:rPr>
              <a:t>2026</a:t>
            </a:r>
            <a:endParaRPr sz="1200">
              <a:latin typeface="Arial MT"/>
              <a:cs typeface="Arial MT"/>
            </a:endParaRPr>
          </a:p>
          <a:p>
            <a:pPr marL="158750">
              <a:lnSpc>
                <a:spcPct val="100000"/>
              </a:lnSpc>
              <a:spcBef>
                <a:spcPts val="840"/>
              </a:spcBef>
            </a:pPr>
            <a:r>
              <a:rPr sz="850" b="1" i="1" dirty="0">
                <a:solidFill>
                  <a:srgbClr val="161616"/>
                </a:solidFill>
                <a:latin typeface="Arial"/>
                <a:cs typeface="Arial"/>
              </a:rPr>
              <a:t>Last</a:t>
            </a:r>
            <a:r>
              <a:rPr sz="850" b="1" i="1" spc="21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b="1" i="1" spc="-10" dirty="0">
                <a:solidFill>
                  <a:srgbClr val="161616"/>
                </a:solidFill>
                <a:latin typeface="Arial"/>
                <a:cs typeface="Arial"/>
              </a:rPr>
              <a:t>Updated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506941" y="5295"/>
            <a:ext cx="262001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100" dirty="0"/>
              <a:t> </a:t>
            </a:r>
            <a:r>
              <a:rPr spc="-25" dirty="0"/>
              <a:t>G2</a:t>
            </a:r>
          </a:p>
        </p:txBody>
      </p:sp>
      <p:sp>
        <p:nvSpPr>
          <p:cNvPr id="50" name="object 50"/>
          <p:cNvSpPr/>
          <p:nvPr/>
        </p:nvSpPr>
        <p:spPr>
          <a:xfrm>
            <a:off x="3742194" y="731875"/>
            <a:ext cx="2023110" cy="272415"/>
          </a:xfrm>
          <a:custGeom>
            <a:avLst/>
            <a:gdLst/>
            <a:ahLst/>
            <a:cxnLst/>
            <a:rect l="l" t="t" r="r" b="b"/>
            <a:pathLst>
              <a:path w="2023110" h="272415">
                <a:moveTo>
                  <a:pt x="2022843" y="0"/>
                </a:moveTo>
                <a:lnTo>
                  <a:pt x="0" y="0"/>
                </a:lnTo>
                <a:lnTo>
                  <a:pt x="0" y="272160"/>
                </a:lnTo>
                <a:lnTo>
                  <a:pt x="1011605" y="272160"/>
                </a:lnTo>
                <a:lnTo>
                  <a:pt x="2022843" y="272160"/>
                </a:lnTo>
                <a:lnTo>
                  <a:pt x="2022843" y="0"/>
                </a:lnTo>
                <a:close/>
              </a:path>
            </a:pathLst>
          </a:custGeom>
          <a:solidFill>
            <a:srgbClr val="596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441054" y="298634"/>
            <a:ext cx="2790825" cy="103759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spc="7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E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 dirty="0">
              <a:latin typeface="Arial MT"/>
              <a:cs typeface="Arial MT"/>
            </a:endParaRPr>
          </a:p>
          <a:p>
            <a:pPr marR="31115" algn="r">
              <a:lnSpc>
                <a:spcPct val="100000"/>
              </a:lnSpc>
              <a:spcBef>
                <a:spcPts val="894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 Breeds</a:t>
            </a:r>
            <a:endParaRPr sz="1400" dirty="0">
              <a:latin typeface="Arial"/>
              <a:cs typeface="Arial"/>
            </a:endParaRPr>
          </a:p>
          <a:p>
            <a:pPr marL="1282065">
              <a:lnSpc>
                <a:spcPct val="100000"/>
              </a:lnSpc>
              <a:spcBef>
                <a:spcPts val="1490"/>
              </a:spcBef>
            </a:pPr>
            <a:r>
              <a:rPr sz="1100" b="1" spc="-10" dirty="0">
                <a:latin typeface="Arial"/>
                <a:cs typeface="Arial"/>
              </a:rPr>
              <a:t>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G E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323823" y="3509098"/>
          <a:ext cx="3968113" cy="527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%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Unassisted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100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Birth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R="762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83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607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Adj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WWT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614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Adj</a:t>
                      </a:r>
                      <a:r>
                        <a:rPr sz="10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YWT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3" name="object 53"/>
          <p:cNvGrpSpPr/>
          <p:nvPr/>
        </p:nvGrpSpPr>
        <p:grpSpPr>
          <a:xfrm>
            <a:off x="158762" y="95046"/>
            <a:ext cx="3382010" cy="2797175"/>
            <a:chOff x="158762" y="95046"/>
            <a:chExt cx="3382010" cy="2797175"/>
          </a:xfrm>
        </p:grpSpPr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762" y="95046"/>
              <a:ext cx="968044" cy="53963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959" y="771842"/>
              <a:ext cx="3329635" cy="212003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165595" y="4093921"/>
            <a:ext cx="4268470" cy="2755265"/>
            <a:chOff x="165595" y="4093921"/>
            <a:chExt cx="4268470" cy="2755265"/>
          </a:xfrm>
        </p:grpSpPr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783" y="4093921"/>
              <a:ext cx="2095446" cy="125048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1522" y="4097159"/>
              <a:ext cx="2102238" cy="125048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595" y="5589358"/>
              <a:ext cx="2105634" cy="12596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31720" y="5578919"/>
              <a:ext cx="2101684" cy="1259636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4775403" y="3450590"/>
            <a:ext cx="2360930" cy="3536950"/>
            <a:chOff x="4775403" y="3450590"/>
            <a:chExt cx="2360930" cy="3536950"/>
          </a:xfrm>
        </p:grpSpPr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75403" y="3450590"/>
              <a:ext cx="2360879" cy="116654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75403" y="4661281"/>
              <a:ext cx="2360879" cy="23259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62" y="9106204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82" y="0"/>
                </a:moveTo>
                <a:lnTo>
                  <a:pt x="0" y="0"/>
                </a:lnTo>
                <a:lnTo>
                  <a:pt x="0" y="197637"/>
                </a:lnTo>
                <a:lnTo>
                  <a:pt x="1040041" y="197637"/>
                </a:lnTo>
                <a:lnTo>
                  <a:pt x="2080082" y="197637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604" y="8701925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69" y="0"/>
                </a:moveTo>
                <a:lnTo>
                  <a:pt x="0" y="0"/>
                </a:lnTo>
                <a:lnTo>
                  <a:pt x="0" y="197637"/>
                </a:lnTo>
                <a:lnTo>
                  <a:pt x="1040041" y="197637"/>
                </a:lnTo>
                <a:lnTo>
                  <a:pt x="2080069" y="197637"/>
                </a:lnTo>
                <a:lnTo>
                  <a:pt x="2080069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194" y="8300161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82" y="0"/>
                </a:moveTo>
                <a:lnTo>
                  <a:pt x="0" y="0"/>
                </a:lnTo>
                <a:lnTo>
                  <a:pt x="0" y="197637"/>
                </a:lnTo>
                <a:lnTo>
                  <a:pt x="1040041" y="197637"/>
                </a:lnTo>
                <a:lnTo>
                  <a:pt x="2080082" y="197637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997" y="7892275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82" y="0"/>
                </a:moveTo>
                <a:lnTo>
                  <a:pt x="0" y="0"/>
                </a:lnTo>
                <a:lnTo>
                  <a:pt x="0" y="197650"/>
                </a:lnTo>
                <a:lnTo>
                  <a:pt x="1040041" y="197650"/>
                </a:lnTo>
                <a:lnTo>
                  <a:pt x="2080082" y="197650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41249" y="7273569"/>
            <a:ext cx="7044690" cy="2192020"/>
            <a:chOff x="141249" y="7273569"/>
            <a:chExt cx="7044690" cy="2192020"/>
          </a:xfrm>
        </p:grpSpPr>
        <p:sp>
          <p:nvSpPr>
            <p:cNvPr id="7" name="object 7"/>
            <p:cNvSpPr/>
            <p:nvPr/>
          </p:nvSpPr>
          <p:spPr>
            <a:xfrm>
              <a:off x="256679" y="7500962"/>
              <a:ext cx="2080260" cy="198120"/>
            </a:xfrm>
            <a:custGeom>
              <a:avLst/>
              <a:gdLst/>
              <a:ahLst/>
              <a:cxnLst/>
              <a:rect l="l" t="t" r="r" b="b"/>
              <a:pathLst>
                <a:path w="2080260" h="198120">
                  <a:moveTo>
                    <a:pt x="2080082" y="0"/>
                  </a:moveTo>
                  <a:lnTo>
                    <a:pt x="0" y="0"/>
                  </a:lnTo>
                  <a:lnTo>
                    <a:pt x="0" y="197637"/>
                  </a:lnTo>
                  <a:lnTo>
                    <a:pt x="1040041" y="197637"/>
                  </a:lnTo>
                  <a:lnTo>
                    <a:pt x="2080082" y="197637"/>
                  </a:lnTo>
                  <a:lnTo>
                    <a:pt x="2080082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0400" y="7495565"/>
              <a:ext cx="6350" cy="1822450"/>
            </a:xfrm>
            <a:custGeom>
              <a:avLst/>
              <a:gdLst/>
              <a:ahLst/>
              <a:cxnLst/>
              <a:rect l="l" t="t" r="r" b="b"/>
              <a:pathLst>
                <a:path w="6350" h="1822450">
                  <a:moveTo>
                    <a:pt x="0" y="0"/>
                  </a:moveTo>
                  <a:lnTo>
                    <a:pt x="5753" y="1822310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599" y="7279919"/>
              <a:ext cx="7031990" cy="2179320"/>
            </a:xfrm>
            <a:custGeom>
              <a:avLst/>
              <a:gdLst/>
              <a:ahLst/>
              <a:cxnLst/>
              <a:rect l="l" t="t" r="r" b="b"/>
              <a:pathLst>
                <a:path w="7031990" h="2179320">
                  <a:moveTo>
                    <a:pt x="3515766" y="2178723"/>
                  </a:moveTo>
                  <a:lnTo>
                    <a:pt x="0" y="2178723"/>
                  </a:lnTo>
                  <a:lnTo>
                    <a:pt x="0" y="0"/>
                  </a:lnTo>
                  <a:lnTo>
                    <a:pt x="7031520" y="0"/>
                  </a:lnTo>
                  <a:lnTo>
                    <a:pt x="7031520" y="2178723"/>
                  </a:lnTo>
                  <a:lnTo>
                    <a:pt x="3515766" y="2178723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719525" y="1376286"/>
            <a:ext cx="3456304" cy="615950"/>
            <a:chOff x="3719525" y="1376286"/>
            <a:chExt cx="3456304" cy="615950"/>
          </a:xfrm>
        </p:grpSpPr>
        <p:sp>
          <p:nvSpPr>
            <p:cNvPr id="11" name="object 11"/>
            <p:cNvSpPr/>
            <p:nvPr/>
          </p:nvSpPr>
          <p:spPr>
            <a:xfrm>
              <a:off x="5999403" y="1377721"/>
              <a:ext cx="574675" cy="377825"/>
            </a:xfrm>
            <a:custGeom>
              <a:avLst/>
              <a:gdLst/>
              <a:ahLst/>
              <a:cxnLst/>
              <a:rect l="l" t="t" r="r" b="b"/>
              <a:pathLst>
                <a:path w="574675" h="377825">
                  <a:moveTo>
                    <a:pt x="574192" y="0"/>
                  </a:moveTo>
                  <a:lnTo>
                    <a:pt x="0" y="0"/>
                  </a:lnTo>
                  <a:lnTo>
                    <a:pt x="0" y="377634"/>
                  </a:lnTo>
                  <a:lnTo>
                    <a:pt x="287274" y="377634"/>
                  </a:lnTo>
                  <a:lnTo>
                    <a:pt x="574192" y="377634"/>
                  </a:lnTo>
                  <a:lnTo>
                    <a:pt x="574192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0604" y="1758962"/>
              <a:ext cx="3455035" cy="233045"/>
            </a:xfrm>
            <a:custGeom>
              <a:avLst/>
              <a:gdLst/>
              <a:ahLst/>
              <a:cxnLst/>
              <a:rect l="l" t="t" r="r" b="b"/>
              <a:pathLst>
                <a:path w="3455034" h="233044">
                  <a:moveTo>
                    <a:pt x="3454920" y="0"/>
                  </a:moveTo>
                  <a:lnTo>
                    <a:pt x="0" y="0"/>
                  </a:lnTo>
                  <a:lnTo>
                    <a:pt x="0" y="232918"/>
                  </a:lnTo>
                  <a:lnTo>
                    <a:pt x="1727631" y="232918"/>
                  </a:lnTo>
                  <a:lnTo>
                    <a:pt x="3454920" y="232918"/>
                  </a:lnTo>
                  <a:lnTo>
                    <a:pt x="34549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9525" y="1376285"/>
              <a:ext cx="3449320" cy="379095"/>
            </a:xfrm>
            <a:custGeom>
              <a:avLst/>
              <a:gdLst/>
              <a:ahLst/>
              <a:cxnLst/>
              <a:rect l="l" t="t" r="r" b="b"/>
              <a:pathLst>
                <a:path w="3449320" h="379094">
                  <a:moveTo>
                    <a:pt x="876592" y="1435"/>
                  </a:moveTo>
                  <a:lnTo>
                    <a:pt x="645833" y="1435"/>
                  </a:lnTo>
                  <a:lnTo>
                    <a:pt x="645833" y="0"/>
                  </a:lnTo>
                  <a:lnTo>
                    <a:pt x="0" y="0"/>
                  </a:lnTo>
                  <a:lnTo>
                    <a:pt x="0" y="379069"/>
                  </a:lnTo>
                  <a:lnTo>
                    <a:pt x="322910" y="379069"/>
                  </a:lnTo>
                  <a:lnTo>
                    <a:pt x="618109" y="379069"/>
                  </a:lnTo>
                  <a:lnTo>
                    <a:pt x="645833" y="379069"/>
                  </a:lnTo>
                  <a:lnTo>
                    <a:pt x="747356" y="379069"/>
                  </a:lnTo>
                  <a:lnTo>
                    <a:pt x="876592" y="379069"/>
                  </a:lnTo>
                  <a:lnTo>
                    <a:pt x="876592" y="1435"/>
                  </a:lnTo>
                  <a:close/>
                </a:path>
                <a:path w="3449320" h="379094">
                  <a:moveTo>
                    <a:pt x="2277351" y="1435"/>
                  </a:moveTo>
                  <a:lnTo>
                    <a:pt x="1681911" y="1435"/>
                  </a:lnTo>
                  <a:lnTo>
                    <a:pt x="1680121" y="1435"/>
                  </a:lnTo>
                  <a:lnTo>
                    <a:pt x="876960" y="1435"/>
                  </a:lnTo>
                  <a:lnTo>
                    <a:pt x="876960" y="379069"/>
                  </a:lnTo>
                  <a:lnTo>
                    <a:pt x="2277351" y="379069"/>
                  </a:lnTo>
                  <a:lnTo>
                    <a:pt x="2277351" y="1435"/>
                  </a:lnTo>
                  <a:close/>
                </a:path>
                <a:path w="3449320" h="379094">
                  <a:moveTo>
                    <a:pt x="3448799" y="1435"/>
                  </a:moveTo>
                  <a:lnTo>
                    <a:pt x="2860548" y="1435"/>
                  </a:lnTo>
                  <a:lnTo>
                    <a:pt x="2860548" y="379069"/>
                  </a:lnTo>
                  <a:lnTo>
                    <a:pt x="3154680" y="379069"/>
                  </a:lnTo>
                  <a:lnTo>
                    <a:pt x="3448799" y="379069"/>
                  </a:lnTo>
                  <a:lnTo>
                    <a:pt x="3448799" y="1435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3601" y="94310"/>
            <a:ext cx="526326" cy="363245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49034" y="10083"/>
            <a:ext cx="3448685" cy="3153410"/>
          </a:xfrm>
          <a:custGeom>
            <a:avLst/>
            <a:gdLst/>
            <a:ahLst/>
            <a:cxnLst/>
            <a:rect l="l" t="t" r="r" b="b"/>
            <a:pathLst>
              <a:path w="3448685" h="3153410">
                <a:moveTo>
                  <a:pt x="3448088" y="710996"/>
                </a:moveTo>
                <a:lnTo>
                  <a:pt x="2279891" y="710996"/>
                </a:lnTo>
                <a:lnTo>
                  <a:pt x="2279891" y="0"/>
                </a:lnTo>
                <a:lnTo>
                  <a:pt x="1010526" y="0"/>
                </a:lnTo>
                <a:lnTo>
                  <a:pt x="1010526" y="710996"/>
                </a:lnTo>
                <a:lnTo>
                  <a:pt x="0" y="710996"/>
                </a:lnTo>
                <a:lnTo>
                  <a:pt x="0" y="3152876"/>
                </a:lnTo>
                <a:lnTo>
                  <a:pt x="1724050" y="3152876"/>
                </a:lnTo>
                <a:lnTo>
                  <a:pt x="3448088" y="3152876"/>
                </a:lnTo>
                <a:lnTo>
                  <a:pt x="3448088" y="7109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21502" y="1142911"/>
            <a:ext cx="1500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010" y="3237115"/>
            <a:ext cx="4317365" cy="3874135"/>
            <a:chOff x="138010" y="3237115"/>
            <a:chExt cx="4317365" cy="3874135"/>
          </a:xfrm>
        </p:grpSpPr>
        <p:sp>
          <p:nvSpPr>
            <p:cNvPr id="18" name="object 18"/>
            <p:cNvSpPr/>
            <p:nvPr/>
          </p:nvSpPr>
          <p:spPr>
            <a:xfrm>
              <a:off x="144360" y="3333597"/>
              <a:ext cx="4304665" cy="3771265"/>
            </a:xfrm>
            <a:custGeom>
              <a:avLst/>
              <a:gdLst/>
              <a:ahLst/>
              <a:cxnLst/>
              <a:rect l="l" t="t" r="r" b="b"/>
              <a:pathLst>
                <a:path w="4304665" h="3771265">
                  <a:moveTo>
                    <a:pt x="2152434" y="3770998"/>
                  </a:moveTo>
                  <a:lnTo>
                    <a:pt x="0" y="3770998"/>
                  </a:lnTo>
                  <a:lnTo>
                    <a:pt x="0" y="0"/>
                  </a:lnTo>
                  <a:lnTo>
                    <a:pt x="4304525" y="0"/>
                  </a:lnTo>
                  <a:lnTo>
                    <a:pt x="4304525" y="3770998"/>
                  </a:lnTo>
                  <a:lnTo>
                    <a:pt x="2152434" y="377099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1881" y="3237115"/>
              <a:ext cx="2203450" cy="250825"/>
            </a:xfrm>
            <a:custGeom>
              <a:avLst/>
              <a:gdLst/>
              <a:ahLst/>
              <a:cxnLst/>
              <a:rect l="l" t="t" r="r" b="b"/>
              <a:pathLst>
                <a:path w="2203450" h="250825">
                  <a:moveTo>
                    <a:pt x="2202840" y="0"/>
                  </a:moveTo>
                  <a:lnTo>
                    <a:pt x="0" y="0"/>
                  </a:lnTo>
                  <a:lnTo>
                    <a:pt x="0" y="250202"/>
                  </a:lnTo>
                  <a:lnTo>
                    <a:pt x="1101598" y="250202"/>
                  </a:lnTo>
                  <a:lnTo>
                    <a:pt x="2202840" y="250202"/>
                  </a:lnTo>
                  <a:lnTo>
                    <a:pt x="2202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330123" y="3512883"/>
            <a:ext cx="3968115" cy="267970"/>
          </a:xfrm>
          <a:custGeom>
            <a:avLst/>
            <a:gdLst/>
            <a:ahLst/>
            <a:cxnLst/>
            <a:rect l="l" t="t" r="r" b="b"/>
            <a:pathLst>
              <a:path w="3968115" h="267970">
                <a:moveTo>
                  <a:pt x="986040" y="0"/>
                </a:moveTo>
                <a:lnTo>
                  <a:pt x="0" y="0"/>
                </a:lnTo>
                <a:lnTo>
                  <a:pt x="0" y="267830"/>
                </a:lnTo>
                <a:lnTo>
                  <a:pt x="493191" y="267830"/>
                </a:lnTo>
                <a:lnTo>
                  <a:pt x="986040" y="267830"/>
                </a:lnTo>
                <a:lnTo>
                  <a:pt x="986040" y="0"/>
                </a:lnTo>
                <a:close/>
              </a:path>
              <a:path w="3968115" h="267970">
                <a:moveTo>
                  <a:pt x="2395791" y="0"/>
                </a:moveTo>
                <a:lnTo>
                  <a:pt x="1706397" y="0"/>
                </a:lnTo>
                <a:lnTo>
                  <a:pt x="1671840" y="0"/>
                </a:lnTo>
                <a:lnTo>
                  <a:pt x="989990" y="0"/>
                </a:lnTo>
                <a:lnTo>
                  <a:pt x="989990" y="267830"/>
                </a:lnTo>
                <a:lnTo>
                  <a:pt x="2395791" y="267830"/>
                </a:lnTo>
                <a:lnTo>
                  <a:pt x="2395791" y="0"/>
                </a:lnTo>
                <a:close/>
              </a:path>
              <a:path w="3968115" h="267970">
                <a:moveTo>
                  <a:pt x="3143161" y="0"/>
                </a:moveTo>
                <a:lnTo>
                  <a:pt x="2401913" y="0"/>
                </a:lnTo>
                <a:lnTo>
                  <a:pt x="2401913" y="267830"/>
                </a:lnTo>
                <a:lnTo>
                  <a:pt x="2772714" y="267830"/>
                </a:lnTo>
                <a:lnTo>
                  <a:pt x="3143161" y="267830"/>
                </a:lnTo>
                <a:lnTo>
                  <a:pt x="3143161" y="0"/>
                </a:lnTo>
                <a:close/>
              </a:path>
              <a:path w="3968115" h="267970">
                <a:moveTo>
                  <a:pt x="3967556" y="0"/>
                </a:moveTo>
                <a:lnTo>
                  <a:pt x="3145675" y="0"/>
                </a:lnTo>
                <a:lnTo>
                  <a:pt x="3145675" y="267830"/>
                </a:lnTo>
                <a:lnTo>
                  <a:pt x="3556800" y="267830"/>
                </a:lnTo>
                <a:lnTo>
                  <a:pt x="3967556" y="267830"/>
                </a:lnTo>
                <a:lnTo>
                  <a:pt x="396755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5856109" y="33489"/>
            <a:ext cx="669290" cy="407034"/>
            <a:chOff x="5856109" y="33489"/>
            <a:chExt cx="669290" cy="407034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2804" y="33489"/>
              <a:ext cx="494258" cy="2681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6109" y="278295"/>
              <a:ext cx="668870" cy="161988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3720236" y="2687764"/>
            <a:ext cx="3443604" cy="233045"/>
          </a:xfrm>
          <a:custGeom>
            <a:avLst/>
            <a:gdLst/>
            <a:ahLst/>
            <a:cxnLst/>
            <a:rect l="l" t="t" r="r" b="b"/>
            <a:pathLst>
              <a:path w="3443604" h="233044">
                <a:moveTo>
                  <a:pt x="3443401" y="0"/>
                </a:moveTo>
                <a:lnTo>
                  <a:pt x="0" y="0"/>
                </a:lnTo>
                <a:lnTo>
                  <a:pt x="0" y="232918"/>
                </a:lnTo>
                <a:lnTo>
                  <a:pt x="1721878" y="232918"/>
                </a:lnTo>
                <a:lnTo>
                  <a:pt x="3443401" y="232918"/>
                </a:lnTo>
                <a:lnTo>
                  <a:pt x="3443401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21684" y="2211844"/>
            <a:ext cx="3444875" cy="233045"/>
          </a:xfrm>
          <a:custGeom>
            <a:avLst/>
            <a:gdLst/>
            <a:ahLst/>
            <a:cxnLst/>
            <a:rect l="l" t="t" r="r" b="b"/>
            <a:pathLst>
              <a:path w="3444875" h="233044">
                <a:moveTo>
                  <a:pt x="3444481" y="0"/>
                </a:moveTo>
                <a:lnTo>
                  <a:pt x="0" y="0"/>
                </a:lnTo>
                <a:lnTo>
                  <a:pt x="0" y="232918"/>
                </a:lnTo>
                <a:lnTo>
                  <a:pt x="1722234" y="232918"/>
                </a:lnTo>
                <a:lnTo>
                  <a:pt x="3444481" y="232918"/>
                </a:lnTo>
                <a:lnTo>
                  <a:pt x="3444481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711066" y="1363865"/>
          <a:ext cx="3455035" cy="1797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995">
                <a:tc>
                  <a:txBody>
                    <a:bodyPr/>
                    <a:lstStyle/>
                    <a:p>
                      <a:pPr marR="54610" algn="r">
                        <a:lnSpc>
                          <a:spcPts val="1185"/>
                        </a:lnSpc>
                        <a:spcBef>
                          <a:spcPts val="400"/>
                        </a:spcBef>
                      </a:pPr>
                      <a:r>
                        <a:rPr sz="10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Period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5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#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Date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8425" algn="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Weight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WPDA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Delivery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12-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Dec-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683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SOT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09-Jan-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793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28d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06-Feb-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864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2.56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3.11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56d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84d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EOT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4932362" y="3230283"/>
            <a:ext cx="1847214" cy="180975"/>
          </a:xfrm>
          <a:custGeom>
            <a:avLst/>
            <a:gdLst/>
            <a:ahLst/>
            <a:cxnLst/>
            <a:rect l="l" t="t" r="r" b="b"/>
            <a:pathLst>
              <a:path w="1847215" h="180975">
                <a:moveTo>
                  <a:pt x="1846795" y="0"/>
                </a:moveTo>
                <a:lnTo>
                  <a:pt x="0" y="0"/>
                </a:lnTo>
                <a:lnTo>
                  <a:pt x="0" y="180352"/>
                </a:lnTo>
                <a:lnTo>
                  <a:pt x="923391" y="180352"/>
                </a:lnTo>
                <a:lnTo>
                  <a:pt x="1846795" y="180352"/>
                </a:lnTo>
                <a:lnTo>
                  <a:pt x="184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543386" y="3331615"/>
          <a:ext cx="2626995" cy="3666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685">
                <a:tc>
                  <a:txBody>
                    <a:bodyPr/>
                    <a:lstStyle/>
                    <a:p>
                      <a:pPr marL="395605">
                        <a:lnSpc>
                          <a:spcPts val="115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Maternal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5875" marB="0" vert="vert27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07034">
                        <a:lnSpc>
                          <a:spcPts val="70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b="1" spc="14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960">
                <a:tc>
                  <a:txBody>
                    <a:bodyPr/>
                    <a:lstStyle/>
                    <a:p>
                      <a:pPr marL="364490">
                        <a:lnSpc>
                          <a:spcPts val="115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5875" marB="0" vert="vert270">
                    <a:lnL w="12700">
                      <a:solidFill>
                        <a:srgbClr val="737373"/>
                      </a:solidFill>
                      <a:prstDash val="solid"/>
                    </a:lnL>
                    <a:solidFill>
                      <a:srgbClr val="25252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845">
                <a:tc>
                  <a:txBody>
                    <a:bodyPr/>
                    <a:lstStyle/>
                    <a:p>
                      <a:pPr marL="324485">
                        <a:lnSpc>
                          <a:spcPts val="115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Balanced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5875" marB="0" vert="vert270">
                    <a:lnL w="12700">
                      <a:solidFill>
                        <a:srgbClr val="737373"/>
                      </a:solidFill>
                      <a:prstDash val="solid"/>
                    </a:lnL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3F3F3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093584" y="5355628"/>
            <a:ext cx="53276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Birth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68180" y="5348058"/>
            <a:ext cx="80772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WWT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1224" y="6845300"/>
            <a:ext cx="49657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EOT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91218" y="6837743"/>
            <a:ext cx="76327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YWT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2826" y="2906902"/>
            <a:ext cx="2277110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 w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 )</a:t>
            </a:r>
            <a:r>
              <a:rPr sz="1100" b="1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1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  <a:tabLst>
                <a:tab pos="1190625" algn="l"/>
              </a:tabLst>
            </a:pP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A G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E</a:t>
            </a:r>
            <a:r>
              <a:rPr sz="1050" b="1" dirty="0">
                <a:latin typeface="Arial"/>
                <a:cs typeface="Arial"/>
              </a:rPr>
              <a:t>	G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 W 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93945" y="9109697"/>
            <a:ext cx="40894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latin typeface="Arial"/>
                <a:cs typeface="Arial"/>
              </a:rPr>
              <a:t>Grade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97099" y="9116186"/>
            <a:ext cx="133794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Rib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Eye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Area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(in</a:t>
            </a:r>
            <a:r>
              <a:rPr sz="600" b="1" spc="-30" baseline="27777" dirty="0">
                <a:latin typeface="Arial"/>
                <a:cs typeface="Arial"/>
              </a:rPr>
              <a:t>2</a:t>
            </a:r>
            <a:r>
              <a:rPr sz="700" b="1" spc="-20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26937" y="9133826"/>
            <a:ext cx="1020444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365d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SC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(cm)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6964" y="7243915"/>
            <a:ext cx="5130165" cy="149860"/>
          </a:xfrm>
          <a:custGeom>
            <a:avLst/>
            <a:gdLst/>
            <a:ahLst/>
            <a:cxnLst/>
            <a:rect l="l" t="t" r="r" b="b"/>
            <a:pathLst>
              <a:path w="5130165" h="149859">
                <a:moveTo>
                  <a:pt x="5129631" y="0"/>
                </a:moveTo>
                <a:lnTo>
                  <a:pt x="0" y="0"/>
                </a:lnTo>
                <a:lnTo>
                  <a:pt x="0" y="149402"/>
                </a:lnTo>
                <a:lnTo>
                  <a:pt x="2564993" y="149402"/>
                </a:lnTo>
                <a:lnTo>
                  <a:pt x="5129631" y="149402"/>
                </a:lnTo>
                <a:lnTo>
                  <a:pt x="5129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1637" y="7495920"/>
            <a:ext cx="1332230" cy="1811655"/>
          </a:xfrm>
          <a:prstGeom prst="rect">
            <a:avLst/>
          </a:prstGeom>
          <a:ln w="15112">
            <a:solidFill>
              <a:srgbClr val="ADADA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R="162560" algn="r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latin typeface="Arial MT"/>
                <a:cs typeface="Arial MT"/>
              </a:rPr>
              <a:t>Back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Fat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(mm)</a:t>
            </a:r>
            <a:endParaRPr sz="800">
              <a:latin typeface="Arial MT"/>
              <a:cs typeface="Arial MT"/>
            </a:endParaRPr>
          </a:p>
          <a:p>
            <a:pPr marR="162560" algn="r">
              <a:lnSpc>
                <a:spcPct val="100000"/>
              </a:lnSpc>
              <a:spcBef>
                <a:spcPts val="509"/>
              </a:spcBef>
            </a:pPr>
            <a:r>
              <a:rPr sz="900" dirty="0">
                <a:latin typeface="Arial MT"/>
                <a:cs typeface="Arial MT"/>
              </a:rPr>
              <a:t>Rib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(in</a:t>
            </a:r>
            <a:r>
              <a:rPr sz="675" spc="-15" baseline="30864" dirty="0">
                <a:latin typeface="Arial MT"/>
                <a:cs typeface="Arial MT"/>
              </a:rPr>
              <a:t>2</a:t>
            </a:r>
            <a:r>
              <a:rPr sz="800" spc="-1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R="162560" algn="r">
              <a:lnSpc>
                <a:spcPct val="100000"/>
              </a:lnSpc>
              <a:spcBef>
                <a:spcPts val="509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Rib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</a:t>
            </a:r>
            <a:r>
              <a:rPr sz="675" spc="-30" baseline="30864" dirty="0">
                <a:latin typeface="Arial MT"/>
                <a:cs typeface="Arial MT"/>
              </a:rPr>
              <a:t>2</a:t>
            </a:r>
            <a:r>
              <a:rPr sz="800" spc="-2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L="332105" marR="157480" indent="197485" algn="r">
              <a:lnSpc>
                <a:spcPct val="146900"/>
              </a:lnSpc>
              <a:spcBef>
                <a:spcPts val="5"/>
              </a:spcBef>
            </a:pPr>
            <a:r>
              <a:rPr sz="900" dirty="0">
                <a:latin typeface="Arial MT"/>
                <a:cs typeface="Arial MT"/>
              </a:rPr>
              <a:t>Marbling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(%)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Adj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Marbling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(%)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Hip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(in)</a:t>
            </a:r>
            <a:endParaRPr sz="800">
              <a:latin typeface="Arial MT"/>
              <a:cs typeface="Arial MT"/>
            </a:endParaRPr>
          </a:p>
          <a:p>
            <a:pPr marL="354965" marR="161290" indent="474980" algn="just">
              <a:lnSpc>
                <a:spcPct val="147200"/>
              </a:lnSpc>
            </a:pPr>
            <a:r>
              <a:rPr sz="900" spc="-10" dirty="0">
                <a:latin typeface="Arial MT"/>
                <a:cs typeface="Arial MT"/>
              </a:rPr>
              <a:t>Frame </a:t>
            </a: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(cm) </a:t>
            </a:r>
            <a:r>
              <a:rPr sz="800" dirty="0">
                <a:latin typeface="Arial MT"/>
                <a:cs typeface="Arial MT"/>
              </a:rPr>
              <a:t>Adj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365d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</a:t>
            </a:r>
            <a:r>
              <a:rPr sz="800" spc="-20" dirty="0">
                <a:latin typeface="Arial MT"/>
                <a:cs typeface="Arial MT"/>
              </a:rPr>
              <a:t> (cm)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45337" y="7489621"/>
            <a:ext cx="6894830" cy="1824355"/>
            <a:chOff x="245337" y="7489621"/>
            <a:chExt cx="6894830" cy="1824355"/>
          </a:xfrm>
        </p:grpSpPr>
        <p:sp>
          <p:nvSpPr>
            <p:cNvPr id="40" name="object 40"/>
            <p:cNvSpPr/>
            <p:nvPr/>
          </p:nvSpPr>
          <p:spPr>
            <a:xfrm>
              <a:off x="251637" y="7495921"/>
              <a:ext cx="2092960" cy="1811655"/>
            </a:xfrm>
            <a:custGeom>
              <a:avLst/>
              <a:gdLst/>
              <a:ahLst/>
              <a:cxnLst/>
              <a:rect l="l" t="t" r="r" b="b"/>
              <a:pathLst>
                <a:path w="2092960" h="1811654">
                  <a:moveTo>
                    <a:pt x="1046518" y="1811515"/>
                  </a:moveTo>
                  <a:lnTo>
                    <a:pt x="0" y="1811515"/>
                  </a:lnTo>
                  <a:lnTo>
                    <a:pt x="0" y="0"/>
                  </a:lnTo>
                  <a:lnTo>
                    <a:pt x="2092680" y="0"/>
                  </a:lnTo>
                  <a:lnTo>
                    <a:pt x="2092680" y="1811515"/>
                  </a:lnTo>
                  <a:lnTo>
                    <a:pt x="1046518" y="1811515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8603" y="7562164"/>
              <a:ext cx="1547634" cy="15296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0594" y="7562519"/>
              <a:ext cx="1547634" cy="15296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2241" y="7554239"/>
              <a:ext cx="1547634" cy="1529638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78625" y="7199896"/>
            <a:ext cx="476504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A G E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U L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 S O U N D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/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P H Y S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 C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</a:t>
            </a:r>
            <a:r>
              <a:rPr sz="1050" b="1" spc="135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E </a:t>
            </a:r>
            <a:r>
              <a:rPr sz="1050" b="1" spc="-10" dirty="0">
                <a:latin typeface="Arial"/>
                <a:cs typeface="Arial"/>
              </a:rPr>
              <a:t>V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 U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I O </a:t>
            </a:r>
            <a:r>
              <a:rPr sz="1050" b="1" spc="-50" dirty="0"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80869" y="2906902"/>
            <a:ext cx="6451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4615" y="350"/>
            <a:ext cx="1036955" cy="6781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48005">
              <a:lnSpc>
                <a:spcPct val="100000"/>
              </a:lnSpc>
              <a:spcBef>
                <a:spcPts val="26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28D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9638283"/>
            <a:ext cx="7315200" cy="420370"/>
          </a:xfrm>
          <a:custGeom>
            <a:avLst/>
            <a:gdLst/>
            <a:ahLst/>
            <a:cxnLst/>
            <a:rect l="l" t="t" r="r" b="b"/>
            <a:pathLst>
              <a:path w="7315200" h="420370">
                <a:moveTo>
                  <a:pt x="0" y="420116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420116"/>
                </a:lnTo>
                <a:lnTo>
                  <a:pt x="0" y="420116"/>
                </a:lnTo>
                <a:close/>
              </a:path>
            </a:pathLst>
          </a:custGeom>
          <a:solidFill>
            <a:srgbClr val="596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77140" y="595693"/>
            <a:ext cx="9239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16-Feb-</a:t>
            </a:r>
            <a:r>
              <a:rPr sz="1200" spc="-20" dirty="0">
                <a:latin typeface="Arial MT"/>
                <a:cs typeface="Arial MT"/>
              </a:rPr>
              <a:t>2026</a:t>
            </a:r>
            <a:endParaRPr sz="1200">
              <a:latin typeface="Arial MT"/>
              <a:cs typeface="Arial MT"/>
            </a:endParaRPr>
          </a:p>
          <a:p>
            <a:pPr marL="158750">
              <a:lnSpc>
                <a:spcPct val="100000"/>
              </a:lnSpc>
              <a:spcBef>
                <a:spcPts val="840"/>
              </a:spcBef>
            </a:pPr>
            <a:r>
              <a:rPr sz="850" b="1" i="1" dirty="0">
                <a:solidFill>
                  <a:srgbClr val="161616"/>
                </a:solidFill>
                <a:latin typeface="Arial"/>
                <a:cs typeface="Arial"/>
              </a:rPr>
              <a:t>Last</a:t>
            </a:r>
            <a:r>
              <a:rPr sz="850" b="1" i="1" spc="21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b="1" i="1" spc="-10" dirty="0">
                <a:solidFill>
                  <a:srgbClr val="161616"/>
                </a:solidFill>
                <a:latin typeface="Arial"/>
                <a:cs typeface="Arial"/>
              </a:rPr>
              <a:t>Updated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506941" y="5295"/>
            <a:ext cx="262001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100" dirty="0"/>
              <a:t> </a:t>
            </a:r>
            <a:r>
              <a:rPr spc="-25" dirty="0"/>
              <a:t>G2</a:t>
            </a:r>
          </a:p>
        </p:txBody>
      </p:sp>
      <p:sp>
        <p:nvSpPr>
          <p:cNvPr id="50" name="object 50"/>
          <p:cNvSpPr/>
          <p:nvPr/>
        </p:nvSpPr>
        <p:spPr>
          <a:xfrm>
            <a:off x="3742194" y="731875"/>
            <a:ext cx="2023110" cy="272415"/>
          </a:xfrm>
          <a:custGeom>
            <a:avLst/>
            <a:gdLst/>
            <a:ahLst/>
            <a:cxnLst/>
            <a:rect l="l" t="t" r="r" b="b"/>
            <a:pathLst>
              <a:path w="2023110" h="272415">
                <a:moveTo>
                  <a:pt x="2022843" y="0"/>
                </a:moveTo>
                <a:lnTo>
                  <a:pt x="0" y="0"/>
                </a:lnTo>
                <a:lnTo>
                  <a:pt x="0" y="272160"/>
                </a:lnTo>
                <a:lnTo>
                  <a:pt x="1011605" y="272160"/>
                </a:lnTo>
                <a:lnTo>
                  <a:pt x="2022843" y="272160"/>
                </a:lnTo>
                <a:lnTo>
                  <a:pt x="2022843" y="0"/>
                </a:lnTo>
                <a:close/>
              </a:path>
            </a:pathLst>
          </a:custGeom>
          <a:solidFill>
            <a:srgbClr val="596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441054" y="298634"/>
            <a:ext cx="2790825" cy="103759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spc="7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E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 dirty="0">
              <a:latin typeface="Arial MT"/>
              <a:cs typeface="Arial MT"/>
            </a:endParaRPr>
          </a:p>
          <a:p>
            <a:pPr marR="75565" algn="r">
              <a:lnSpc>
                <a:spcPct val="100000"/>
              </a:lnSpc>
              <a:spcBef>
                <a:spcPts val="894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Limousin</a:t>
            </a:r>
            <a:endParaRPr sz="1400" dirty="0">
              <a:latin typeface="Arial"/>
              <a:cs typeface="Arial"/>
            </a:endParaRPr>
          </a:p>
          <a:p>
            <a:pPr marL="1282065">
              <a:lnSpc>
                <a:spcPct val="100000"/>
              </a:lnSpc>
              <a:spcBef>
                <a:spcPts val="1490"/>
              </a:spcBef>
            </a:pPr>
            <a:r>
              <a:rPr sz="1100" b="1" spc="-10" dirty="0">
                <a:latin typeface="Arial"/>
                <a:cs typeface="Arial"/>
              </a:rPr>
              <a:t>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G E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323823" y="3509098"/>
          <a:ext cx="3968113" cy="527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%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Unassisted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100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Birth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R="762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84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607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Adj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WWT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614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Adj</a:t>
                      </a:r>
                      <a:r>
                        <a:rPr sz="10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YWT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3" name="object 53"/>
          <p:cNvGrpSpPr/>
          <p:nvPr/>
        </p:nvGrpSpPr>
        <p:grpSpPr>
          <a:xfrm>
            <a:off x="158762" y="95046"/>
            <a:ext cx="3382010" cy="2797175"/>
            <a:chOff x="158762" y="95046"/>
            <a:chExt cx="3382010" cy="2797175"/>
          </a:xfrm>
        </p:grpSpPr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762" y="95046"/>
              <a:ext cx="968044" cy="53963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959" y="771842"/>
              <a:ext cx="3329635" cy="212003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165595" y="4093921"/>
            <a:ext cx="4268470" cy="2755265"/>
            <a:chOff x="165595" y="4093921"/>
            <a:chExt cx="4268470" cy="2755265"/>
          </a:xfrm>
        </p:grpSpPr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991" y="4093921"/>
              <a:ext cx="2102238" cy="125048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1522" y="4097159"/>
              <a:ext cx="2102238" cy="125048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595" y="5589358"/>
              <a:ext cx="2105634" cy="12596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31720" y="5578919"/>
              <a:ext cx="2101684" cy="1259636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4775403" y="3450590"/>
            <a:ext cx="2360930" cy="3536950"/>
            <a:chOff x="4775403" y="3450590"/>
            <a:chExt cx="2360930" cy="3536950"/>
          </a:xfrm>
        </p:grpSpPr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75403" y="3450590"/>
              <a:ext cx="2360879" cy="116654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75403" y="4661281"/>
              <a:ext cx="2360879" cy="23259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62" y="9106204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82" y="0"/>
                </a:moveTo>
                <a:lnTo>
                  <a:pt x="0" y="0"/>
                </a:lnTo>
                <a:lnTo>
                  <a:pt x="0" y="197637"/>
                </a:lnTo>
                <a:lnTo>
                  <a:pt x="1040041" y="197637"/>
                </a:lnTo>
                <a:lnTo>
                  <a:pt x="2080082" y="197637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604" y="8701925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69" y="0"/>
                </a:moveTo>
                <a:lnTo>
                  <a:pt x="0" y="0"/>
                </a:lnTo>
                <a:lnTo>
                  <a:pt x="0" y="197637"/>
                </a:lnTo>
                <a:lnTo>
                  <a:pt x="1040041" y="197637"/>
                </a:lnTo>
                <a:lnTo>
                  <a:pt x="2080069" y="197637"/>
                </a:lnTo>
                <a:lnTo>
                  <a:pt x="2080069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194" y="8300161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82" y="0"/>
                </a:moveTo>
                <a:lnTo>
                  <a:pt x="0" y="0"/>
                </a:lnTo>
                <a:lnTo>
                  <a:pt x="0" y="197637"/>
                </a:lnTo>
                <a:lnTo>
                  <a:pt x="1040041" y="197637"/>
                </a:lnTo>
                <a:lnTo>
                  <a:pt x="2080082" y="197637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0997" y="7892275"/>
            <a:ext cx="2080260" cy="198120"/>
          </a:xfrm>
          <a:custGeom>
            <a:avLst/>
            <a:gdLst/>
            <a:ahLst/>
            <a:cxnLst/>
            <a:rect l="l" t="t" r="r" b="b"/>
            <a:pathLst>
              <a:path w="2080260" h="198120">
                <a:moveTo>
                  <a:pt x="2080082" y="0"/>
                </a:moveTo>
                <a:lnTo>
                  <a:pt x="0" y="0"/>
                </a:lnTo>
                <a:lnTo>
                  <a:pt x="0" y="197650"/>
                </a:lnTo>
                <a:lnTo>
                  <a:pt x="1040041" y="197650"/>
                </a:lnTo>
                <a:lnTo>
                  <a:pt x="2080082" y="197650"/>
                </a:lnTo>
                <a:lnTo>
                  <a:pt x="2080082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41249" y="7273569"/>
            <a:ext cx="7044690" cy="2192020"/>
            <a:chOff x="141249" y="7273569"/>
            <a:chExt cx="7044690" cy="2192020"/>
          </a:xfrm>
        </p:grpSpPr>
        <p:sp>
          <p:nvSpPr>
            <p:cNvPr id="7" name="object 7"/>
            <p:cNvSpPr/>
            <p:nvPr/>
          </p:nvSpPr>
          <p:spPr>
            <a:xfrm>
              <a:off x="256679" y="7500962"/>
              <a:ext cx="2080260" cy="198120"/>
            </a:xfrm>
            <a:custGeom>
              <a:avLst/>
              <a:gdLst/>
              <a:ahLst/>
              <a:cxnLst/>
              <a:rect l="l" t="t" r="r" b="b"/>
              <a:pathLst>
                <a:path w="2080260" h="198120">
                  <a:moveTo>
                    <a:pt x="2080082" y="0"/>
                  </a:moveTo>
                  <a:lnTo>
                    <a:pt x="0" y="0"/>
                  </a:lnTo>
                  <a:lnTo>
                    <a:pt x="0" y="197637"/>
                  </a:lnTo>
                  <a:lnTo>
                    <a:pt x="1040041" y="197637"/>
                  </a:lnTo>
                  <a:lnTo>
                    <a:pt x="2080082" y="197637"/>
                  </a:lnTo>
                  <a:lnTo>
                    <a:pt x="2080082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80400" y="7495565"/>
              <a:ext cx="6350" cy="1822450"/>
            </a:xfrm>
            <a:custGeom>
              <a:avLst/>
              <a:gdLst/>
              <a:ahLst/>
              <a:cxnLst/>
              <a:rect l="l" t="t" r="r" b="b"/>
              <a:pathLst>
                <a:path w="6350" h="1822450">
                  <a:moveTo>
                    <a:pt x="0" y="0"/>
                  </a:moveTo>
                  <a:lnTo>
                    <a:pt x="5753" y="1822310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7599" y="7279919"/>
              <a:ext cx="7031990" cy="2179320"/>
            </a:xfrm>
            <a:custGeom>
              <a:avLst/>
              <a:gdLst/>
              <a:ahLst/>
              <a:cxnLst/>
              <a:rect l="l" t="t" r="r" b="b"/>
              <a:pathLst>
                <a:path w="7031990" h="2179320">
                  <a:moveTo>
                    <a:pt x="3515766" y="2178723"/>
                  </a:moveTo>
                  <a:lnTo>
                    <a:pt x="0" y="2178723"/>
                  </a:lnTo>
                  <a:lnTo>
                    <a:pt x="0" y="0"/>
                  </a:lnTo>
                  <a:lnTo>
                    <a:pt x="7031520" y="0"/>
                  </a:lnTo>
                  <a:lnTo>
                    <a:pt x="7031520" y="2178723"/>
                  </a:lnTo>
                  <a:lnTo>
                    <a:pt x="3515766" y="2178723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719525" y="1376286"/>
            <a:ext cx="3456304" cy="615950"/>
            <a:chOff x="3719525" y="1376286"/>
            <a:chExt cx="3456304" cy="615950"/>
          </a:xfrm>
        </p:grpSpPr>
        <p:sp>
          <p:nvSpPr>
            <p:cNvPr id="11" name="object 11"/>
            <p:cNvSpPr/>
            <p:nvPr/>
          </p:nvSpPr>
          <p:spPr>
            <a:xfrm>
              <a:off x="5999403" y="1377721"/>
              <a:ext cx="574675" cy="377825"/>
            </a:xfrm>
            <a:custGeom>
              <a:avLst/>
              <a:gdLst/>
              <a:ahLst/>
              <a:cxnLst/>
              <a:rect l="l" t="t" r="r" b="b"/>
              <a:pathLst>
                <a:path w="574675" h="377825">
                  <a:moveTo>
                    <a:pt x="574192" y="0"/>
                  </a:moveTo>
                  <a:lnTo>
                    <a:pt x="0" y="0"/>
                  </a:lnTo>
                  <a:lnTo>
                    <a:pt x="0" y="377634"/>
                  </a:lnTo>
                  <a:lnTo>
                    <a:pt x="287274" y="377634"/>
                  </a:lnTo>
                  <a:lnTo>
                    <a:pt x="574192" y="377634"/>
                  </a:lnTo>
                  <a:lnTo>
                    <a:pt x="574192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20604" y="1758962"/>
              <a:ext cx="3455035" cy="233045"/>
            </a:xfrm>
            <a:custGeom>
              <a:avLst/>
              <a:gdLst/>
              <a:ahLst/>
              <a:cxnLst/>
              <a:rect l="l" t="t" r="r" b="b"/>
              <a:pathLst>
                <a:path w="3455034" h="233044">
                  <a:moveTo>
                    <a:pt x="3454920" y="0"/>
                  </a:moveTo>
                  <a:lnTo>
                    <a:pt x="0" y="0"/>
                  </a:lnTo>
                  <a:lnTo>
                    <a:pt x="0" y="232918"/>
                  </a:lnTo>
                  <a:lnTo>
                    <a:pt x="1727631" y="232918"/>
                  </a:lnTo>
                  <a:lnTo>
                    <a:pt x="3454920" y="232918"/>
                  </a:lnTo>
                  <a:lnTo>
                    <a:pt x="34549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9525" y="1376285"/>
              <a:ext cx="3449320" cy="379095"/>
            </a:xfrm>
            <a:custGeom>
              <a:avLst/>
              <a:gdLst/>
              <a:ahLst/>
              <a:cxnLst/>
              <a:rect l="l" t="t" r="r" b="b"/>
              <a:pathLst>
                <a:path w="3449320" h="379094">
                  <a:moveTo>
                    <a:pt x="876592" y="1435"/>
                  </a:moveTo>
                  <a:lnTo>
                    <a:pt x="645833" y="1435"/>
                  </a:lnTo>
                  <a:lnTo>
                    <a:pt x="645833" y="0"/>
                  </a:lnTo>
                  <a:lnTo>
                    <a:pt x="0" y="0"/>
                  </a:lnTo>
                  <a:lnTo>
                    <a:pt x="0" y="379069"/>
                  </a:lnTo>
                  <a:lnTo>
                    <a:pt x="322910" y="379069"/>
                  </a:lnTo>
                  <a:lnTo>
                    <a:pt x="618109" y="379069"/>
                  </a:lnTo>
                  <a:lnTo>
                    <a:pt x="645833" y="379069"/>
                  </a:lnTo>
                  <a:lnTo>
                    <a:pt x="747356" y="379069"/>
                  </a:lnTo>
                  <a:lnTo>
                    <a:pt x="876592" y="379069"/>
                  </a:lnTo>
                  <a:lnTo>
                    <a:pt x="876592" y="1435"/>
                  </a:lnTo>
                  <a:close/>
                </a:path>
                <a:path w="3449320" h="379094">
                  <a:moveTo>
                    <a:pt x="2277351" y="1435"/>
                  </a:moveTo>
                  <a:lnTo>
                    <a:pt x="1681911" y="1435"/>
                  </a:lnTo>
                  <a:lnTo>
                    <a:pt x="1680121" y="1435"/>
                  </a:lnTo>
                  <a:lnTo>
                    <a:pt x="876960" y="1435"/>
                  </a:lnTo>
                  <a:lnTo>
                    <a:pt x="876960" y="379069"/>
                  </a:lnTo>
                  <a:lnTo>
                    <a:pt x="2277351" y="379069"/>
                  </a:lnTo>
                  <a:lnTo>
                    <a:pt x="2277351" y="1435"/>
                  </a:lnTo>
                  <a:close/>
                </a:path>
                <a:path w="3449320" h="379094">
                  <a:moveTo>
                    <a:pt x="3448799" y="1435"/>
                  </a:moveTo>
                  <a:lnTo>
                    <a:pt x="2860548" y="1435"/>
                  </a:lnTo>
                  <a:lnTo>
                    <a:pt x="2860548" y="379069"/>
                  </a:lnTo>
                  <a:lnTo>
                    <a:pt x="3154680" y="379069"/>
                  </a:lnTo>
                  <a:lnTo>
                    <a:pt x="3448799" y="379069"/>
                  </a:lnTo>
                  <a:lnTo>
                    <a:pt x="3448799" y="1435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3601" y="94310"/>
            <a:ext cx="526326" cy="363245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149034" y="10083"/>
            <a:ext cx="3448685" cy="3153410"/>
          </a:xfrm>
          <a:custGeom>
            <a:avLst/>
            <a:gdLst/>
            <a:ahLst/>
            <a:cxnLst/>
            <a:rect l="l" t="t" r="r" b="b"/>
            <a:pathLst>
              <a:path w="3448685" h="3153410">
                <a:moveTo>
                  <a:pt x="3448088" y="710996"/>
                </a:moveTo>
                <a:lnTo>
                  <a:pt x="2279891" y="710996"/>
                </a:lnTo>
                <a:lnTo>
                  <a:pt x="2279891" y="0"/>
                </a:lnTo>
                <a:lnTo>
                  <a:pt x="1010526" y="0"/>
                </a:lnTo>
                <a:lnTo>
                  <a:pt x="1010526" y="710996"/>
                </a:lnTo>
                <a:lnTo>
                  <a:pt x="0" y="710996"/>
                </a:lnTo>
                <a:lnTo>
                  <a:pt x="0" y="3152876"/>
                </a:lnTo>
                <a:lnTo>
                  <a:pt x="1724050" y="3152876"/>
                </a:lnTo>
                <a:lnTo>
                  <a:pt x="3448088" y="3152876"/>
                </a:lnTo>
                <a:lnTo>
                  <a:pt x="3448088" y="710996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21502" y="1142911"/>
            <a:ext cx="1500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38010" y="3237115"/>
            <a:ext cx="4317365" cy="3874135"/>
            <a:chOff x="138010" y="3237115"/>
            <a:chExt cx="4317365" cy="3874135"/>
          </a:xfrm>
        </p:grpSpPr>
        <p:sp>
          <p:nvSpPr>
            <p:cNvPr id="18" name="object 18"/>
            <p:cNvSpPr/>
            <p:nvPr/>
          </p:nvSpPr>
          <p:spPr>
            <a:xfrm>
              <a:off x="144360" y="3333597"/>
              <a:ext cx="4304665" cy="3771265"/>
            </a:xfrm>
            <a:custGeom>
              <a:avLst/>
              <a:gdLst/>
              <a:ahLst/>
              <a:cxnLst/>
              <a:rect l="l" t="t" r="r" b="b"/>
              <a:pathLst>
                <a:path w="4304665" h="3771265">
                  <a:moveTo>
                    <a:pt x="2152434" y="3770998"/>
                  </a:moveTo>
                  <a:lnTo>
                    <a:pt x="0" y="3770998"/>
                  </a:lnTo>
                  <a:lnTo>
                    <a:pt x="0" y="0"/>
                  </a:lnTo>
                  <a:lnTo>
                    <a:pt x="4304525" y="0"/>
                  </a:lnTo>
                  <a:lnTo>
                    <a:pt x="4304525" y="3770998"/>
                  </a:lnTo>
                  <a:lnTo>
                    <a:pt x="2152434" y="377099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1881" y="3237115"/>
              <a:ext cx="2203450" cy="250825"/>
            </a:xfrm>
            <a:custGeom>
              <a:avLst/>
              <a:gdLst/>
              <a:ahLst/>
              <a:cxnLst/>
              <a:rect l="l" t="t" r="r" b="b"/>
              <a:pathLst>
                <a:path w="2203450" h="250825">
                  <a:moveTo>
                    <a:pt x="2202840" y="0"/>
                  </a:moveTo>
                  <a:lnTo>
                    <a:pt x="0" y="0"/>
                  </a:lnTo>
                  <a:lnTo>
                    <a:pt x="0" y="250202"/>
                  </a:lnTo>
                  <a:lnTo>
                    <a:pt x="1101598" y="250202"/>
                  </a:lnTo>
                  <a:lnTo>
                    <a:pt x="2202840" y="250202"/>
                  </a:lnTo>
                  <a:lnTo>
                    <a:pt x="2202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330123" y="3512883"/>
            <a:ext cx="3968115" cy="267970"/>
          </a:xfrm>
          <a:custGeom>
            <a:avLst/>
            <a:gdLst/>
            <a:ahLst/>
            <a:cxnLst/>
            <a:rect l="l" t="t" r="r" b="b"/>
            <a:pathLst>
              <a:path w="3968115" h="267970">
                <a:moveTo>
                  <a:pt x="986040" y="0"/>
                </a:moveTo>
                <a:lnTo>
                  <a:pt x="0" y="0"/>
                </a:lnTo>
                <a:lnTo>
                  <a:pt x="0" y="267830"/>
                </a:lnTo>
                <a:lnTo>
                  <a:pt x="493191" y="267830"/>
                </a:lnTo>
                <a:lnTo>
                  <a:pt x="986040" y="267830"/>
                </a:lnTo>
                <a:lnTo>
                  <a:pt x="986040" y="0"/>
                </a:lnTo>
                <a:close/>
              </a:path>
              <a:path w="3968115" h="267970">
                <a:moveTo>
                  <a:pt x="2395791" y="0"/>
                </a:moveTo>
                <a:lnTo>
                  <a:pt x="1706397" y="0"/>
                </a:lnTo>
                <a:lnTo>
                  <a:pt x="1671840" y="0"/>
                </a:lnTo>
                <a:lnTo>
                  <a:pt x="989990" y="0"/>
                </a:lnTo>
                <a:lnTo>
                  <a:pt x="989990" y="267830"/>
                </a:lnTo>
                <a:lnTo>
                  <a:pt x="2395791" y="267830"/>
                </a:lnTo>
                <a:lnTo>
                  <a:pt x="2395791" y="0"/>
                </a:lnTo>
                <a:close/>
              </a:path>
              <a:path w="3968115" h="267970">
                <a:moveTo>
                  <a:pt x="3143161" y="0"/>
                </a:moveTo>
                <a:lnTo>
                  <a:pt x="2401913" y="0"/>
                </a:lnTo>
                <a:lnTo>
                  <a:pt x="2401913" y="267830"/>
                </a:lnTo>
                <a:lnTo>
                  <a:pt x="2772714" y="267830"/>
                </a:lnTo>
                <a:lnTo>
                  <a:pt x="3143161" y="267830"/>
                </a:lnTo>
                <a:lnTo>
                  <a:pt x="3143161" y="0"/>
                </a:lnTo>
                <a:close/>
              </a:path>
              <a:path w="3968115" h="267970">
                <a:moveTo>
                  <a:pt x="3967556" y="0"/>
                </a:moveTo>
                <a:lnTo>
                  <a:pt x="3145675" y="0"/>
                </a:lnTo>
                <a:lnTo>
                  <a:pt x="3145675" y="267830"/>
                </a:lnTo>
                <a:lnTo>
                  <a:pt x="3556800" y="267830"/>
                </a:lnTo>
                <a:lnTo>
                  <a:pt x="3967556" y="267830"/>
                </a:lnTo>
                <a:lnTo>
                  <a:pt x="396755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5856109" y="33489"/>
            <a:ext cx="669290" cy="407034"/>
            <a:chOff x="5856109" y="33489"/>
            <a:chExt cx="669290" cy="407034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2804" y="33489"/>
              <a:ext cx="494258" cy="26819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6109" y="278295"/>
              <a:ext cx="668870" cy="161988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3720236" y="2687764"/>
            <a:ext cx="3443604" cy="233045"/>
          </a:xfrm>
          <a:custGeom>
            <a:avLst/>
            <a:gdLst/>
            <a:ahLst/>
            <a:cxnLst/>
            <a:rect l="l" t="t" r="r" b="b"/>
            <a:pathLst>
              <a:path w="3443604" h="233044">
                <a:moveTo>
                  <a:pt x="3443401" y="0"/>
                </a:moveTo>
                <a:lnTo>
                  <a:pt x="0" y="0"/>
                </a:lnTo>
                <a:lnTo>
                  <a:pt x="0" y="232918"/>
                </a:lnTo>
                <a:lnTo>
                  <a:pt x="1721878" y="232918"/>
                </a:lnTo>
                <a:lnTo>
                  <a:pt x="3443401" y="232918"/>
                </a:lnTo>
                <a:lnTo>
                  <a:pt x="3443401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21684" y="2211844"/>
            <a:ext cx="3444875" cy="233045"/>
          </a:xfrm>
          <a:custGeom>
            <a:avLst/>
            <a:gdLst/>
            <a:ahLst/>
            <a:cxnLst/>
            <a:rect l="l" t="t" r="r" b="b"/>
            <a:pathLst>
              <a:path w="3444875" h="233044">
                <a:moveTo>
                  <a:pt x="3444481" y="0"/>
                </a:moveTo>
                <a:lnTo>
                  <a:pt x="0" y="0"/>
                </a:lnTo>
                <a:lnTo>
                  <a:pt x="0" y="232918"/>
                </a:lnTo>
                <a:lnTo>
                  <a:pt x="1722234" y="232918"/>
                </a:lnTo>
                <a:lnTo>
                  <a:pt x="3444481" y="232918"/>
                </a:lnTo>
                <a:lnTo>
                  <a:pt x="3444481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711066" y="1363865"/>
          <a:ext cx="3455035" cy="17970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995">
                <a:tc>
                  <a:txBody>
                    <a:bodyPr/>
                    <a:lstStyle/>
                    <a:p>
                      <a:pPr marR="54610" algn="r">
                        <a:lnSpc>
                          <a:spcPts val="1185"/>
                        </a:lnSpc>
                        <a:spcBef>
                          <a:spcPts val="400"/>
                        </a:spcBef>
                      </a:pPr>
                      <a:r>
                        <a:rPr sz="105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Period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5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#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5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Date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98425" algn="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Weight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8900" algn="r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175"/>
                        </a:lnSpc>
                        <a:spcBef>
                          <a:spcPts val="409"/>
                        </a:spcBef>
                      </a:pPr>
                      <a:r>
                        <a:rPr sz="10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WPDA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2069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9060" algn="r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51155">
                        <a:lnSpc>
                          <a:spcPts val="885"/>
                        </a:lnSpc>
                      </a:pPr>
                      <a:r>
                        <a:rPr sz="8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Delivery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12-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Dec-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942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SOT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09-Jan-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1,077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28d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06-Feb-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26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1,185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3.87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20" dirty="0">
                          <a:latin typeface="Arial MT"/>
                          <a:cs typeface="Arial MT"/>
                        </a:rPr>
                        <a:t>3.41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379"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56d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R="5397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84d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EOT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900" spc="-50" dirty="0"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3495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28575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381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4932362" y="3230283"/>
            <a:ext cx="1847214" cy="180975"/>
          </a:xfrm>
          <a:custGeom>
            <a:avLst/>
            <a:gdLst/>
            <a:ahLst/>
            <a:cxnLst/>
            <a:rect l="l" t="t" r="r" b="b"/>
            <a:pathLst>
              <a:path w="1847215" h="180975">
                <a:moveTo>
                  <a:pt x="1846795" y="0"/>
                </a:moveTo>
                <a:lnTo>
                  <a:pt x="0" y="0"/>
                </a:lnTo>
                <a:lnTo>
                  <a:pt x="0" y="180352"/>
                </a:lnTo>
                <a:lnTo>
                  <a:pt x="923391" y="180352"/>
                </a:lnTo>
                <a:lnTo>
                  <a:pt x="1846795" y="180352"/>
                </a:lnTo>
                <a:lnTo>
                  <a:pt x="18467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543386" y="3331615"/>
          <a:ext cx="2626995" cy="3666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89685">
                <a:tc>
                  <a:txBody>
                    <a:bodyPr/>
                    <a:lstStyle/>
                    <a:p>
                      <a:pPr marL="395605">
                        <a:lnSpc>
                          <a:spcPts val="115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Maternal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5875" marB="0" vert="vert27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07034">
                        <a:lnSpc>
                          <a:spcPts val="705"/>
                        </a:lnSpc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b="1" spc="145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960">
                <a:tc>
                  <a:txBody>
                    <a:bodyPr/>
                    <a:lstStyle/>
                    <a:p>
                      <a:pPr marL="364490">
                        <a:lnSpc>
                          <a:spcPts val="115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5875" marB="0" vert="vert270">
                    <a:lnL w="12700">
                      <a:solidFill>
                        <a:srgbClr val="737373"/>
                      </a:solidFill>
                      <a:prstDash val="solid"/>
                    </a:lnL>
                    <a:solidFill>
                      <a:srgbClr val="25252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2845">
                <a:tc>
                  <a:txBody>
                    <a:bodyPr/>
                    <a:lstStyle/>
                    <a:p>
                      <a:pPr marL="324485">
                        <a:lnSpc>
                          <a:spcPts val="1150"/>
                        </a:lnSpc>
                        <a:spcBef>
                          <a:spcPts val="125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Balanced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5875" marB="0" vert="vert270">
                    <a:lnL w="12700">
                      <a:solidFill>
                        <a:srgbClr val="737373"/>
                      </a:solidFill>
                      <a:prstDash val="solid"/>
                    </a:lnL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3F3F3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1093584" y="5355628"/>
            <a:ext cx="53276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Birth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68180" y="5348058"/>
            <a:ext cx="80772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WWT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1224" y="6845300"/>
            <a:ext cx="49657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EOT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91218" y="6837743"/>
            <a:ext cx="76327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YWT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(lb)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2826" y="2906902"/>
            <a:ext cx="2277110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 w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 )</a:t>
            </a:r>
            <a:r>
              <a:rPr sz="1100" b="1" spc="14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100" b="1" spc="14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1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  <a:tabLst>
                <a:tab pos="1190625" algn="l"/>
              </a:tabLst>
            </a:pP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A G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E</a:t>
            </a:r>
            <a:r>
              <a:rPr sz="1050" b="1" dirty="0">
                <a:latin typeface="Arial"/>
                <a:cs typeface="Arial"/>
              </a:rPr>
              <a:t>	G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O W 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H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93945" y="9109697"/>
            <a:ext cx="40894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20" dirty="0">
                <a:latin typeface="Arial"/>
                <a:cs typeface="Arial"/>
              </a:rPr>
              <a:t>Grade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97099" y="9116186"/>
            <a:ext cx="1337945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Rib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Eye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Area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(in</a:t>
            </a:r>
            <a:r>
              <a:rPr sz="600" b="1" spc="-30" baseline="27777" dirty="0">
                <a:latin typeface="Arial"/>
                <a:cs typeface="Arial"/>
              </a:rPr>
              <a:t>2</a:t>
            </a:r>
            <a:r>
              <a:rPr sz="700" b="1" spc="-20" dirty="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26937" y="9133826"/>
            <a:ext cx="1020444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dirty="0">
                <a:latin typeface="Arial"/>
                <a:cs typeface="Arial"/>
              </a:rPr>
              <a:t>Adj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365d</a:t>
            </a:r>
            <a:r>
              <a:rPr sz="1050" b="1" spc="-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SC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(cm)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6964" y="7243915"/>
            <a:ext cx="5130165" cy="149860"/>
          </a:xfrm>
          <a:custGeom>
            <a:avLst/>
            <a:gdLst/>
            <a:ahLst/>
            <a:cxnLst/>
            <a:rect l="l" t="t" r="r" b="b"/>
            <a:pathLst>
              <a:path w="5130165" h="149859">
                <a:moveTo>
                  <a:pt x="5129631" y="0"/>
                </a:moveTo>
                <a:lnTo>
                  <a:pt x="0" y="0"/>
                </a:lnTo>
                <a:lnTo>
                  <a:pt x="0" y="149402"/>
                </a:lnTo>
                <a:lnTo>
                  <a:pt x="2564993" y="149402"/>
                </a:lnTo>
                <a:lnTo>
                  <a:pt x="5129631" y="149402"/>
                </a:lnTo>
                <a:lnTo>
                  <a:pt x="5129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51637" y="7495920"/>
            <a:ext cx="1332230" cy="1811655"/>
          </a:xfrm>
          <a:prstGeom prst="rect">
            <a:avLst/>
          </a:prstGeom>
          <a:ln w="15112">
            <a:solidFill>
              <a:srgbClr val="ADADA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R="162560" algn="r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latin typeface="Arial MT"/>
                <a:cs typeface="Arial MT"/>
              </a:rPr>
              <a:t>Back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Fat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(mm)</a:t>
            </a:r>
            <a:endParaRPr sz="800">
              <a:latin typeface="Arial MT"/>
              <a:cs typeface="Arial MT"/>
            </a:endParaRPr>
          </a:p>
          <a:p>
            <a:pPr marR="162560" algn="r">
              <a:lnSpc>
                <a:spcPct val="100000"/>
              </a:lnSpc>
              <a:spcBef>
                <a:spcPts val="509"/>
              </a:spcBef>
            </a:pPr>
            <a:r>
              <a:rPr sz="900" dirty="0">
                <a:latin typeface="Arial MT"/>
                <a:cs typeface="Arial MT"/>
              </a:rPr>
              <a:t>Rib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(in</a:t>
            </a:r>
            <a:r>
              <a:rPr sz="675" spc="-15" baseline="30864" dirty="0">
                <a:latin typeface="Arial MT"/>
                <a:cs typeface="Arial MT"/>
              </a:rPr>
              <a:t>2</a:t>
            </a:r>
            <a:r>
              <a:rPr sz="800" spc="-1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R="162560" algn="r">
              <a:lnSpc>
                <a:spcPct val="100000"/>
              </a:lnSpc>
              <a:spcBef>
                <a:spcPts val="509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Rib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</a:t>
            </a:r>
            <a:r>
              <a:rPr sz="675" spc="-30" baseline="30864" dirty="0">
                <a:latin typeface="Arial MT"/>
                <a:cs typeface="Arial MT"/>
              </a:rPr>
              <a:t>2</a:t>
            </a:r>
            <a:r>
              <a:rPr sz="800" spc="-2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L="332105" marR="157480" indent="197485" algn="r">
              <a:lnSpc>
                <a:spcPct val="146900"/>
              </a:lnSpc>
              <a:spcBef>
                <a:spcPts val="5"/>
              </a:spcBef>
            </a:pPr>
            <a:r>
              <a:rPr sz="900" dirty="0">
                <a:latin typeface="Arial MT"/>
                <a:cs typeface="Arial MT"/>
              </a:rPr>
              <a:t>Marbling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(%)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Adj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Marbling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(%)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Hip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(in)</a:t>
            </a:r>
            <a:endParaRPr sz="800">
              <a:latin typeface="Arial MT"/>
              <a:cs typeface="Arial MT"/>
            </a:endParaRPr>
          </a:p>
          <a:p>
            <a:pPr marL="354965" marR="161290" indent="474980" algn="just">
              <a:lnSpc>
                <a:spcPct val="147200"/>
              </a:lnSpc>
            </a:pPr>
            <a:r>
              <a:rPr sz="900" spc="-10" dirty="0">
                <a:latin typeface="Arial MT"/>
                <a:cs typeface="Arial MT"/>
              </a:rPr>
              <a:t>Frame </a:t>
            </a: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(cm) </a:t>
            </a:r>
            <a:r>
              <a:rPr sz="800" dirty="0">
                <a:latin typeface="Arial MT"/>
                <a:cs typeface="Arial MT"/>
              </a:rPr>
              <a:t>Adj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365d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</a:t>
            </a:r>
            <a:r>
              <a:rPr sz="800" spc="-20" dirty="0">
                <a:latin typeface="Arial MT"/>
                <a:cs typeface="Arial MT"/>
              </a:rPr>
              <a:t> (cm)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45337" y="7489621"/>
            <a:ext cx="6894830" cy="1824355"/>
            <a:chOff x="245337" y="7489621"/>
            <a:chExt cx="6894830" cy="1824355"/>
          </a:xfrm>
        </p:grpSpPr>
        <p:sp>
          <p:nvSpPr>
            <p:cNvPr id="40" name="object 40"/>
            <p:cNvSpPr/>
            <p:nvPr/>
          </p:nvSpPr>
          <p:spPr>
            <a:xfrm>
              <a:off x="251637" y="7495921"/>
              <a:ext cx="2092960" cy="1811655"/>
            </a:xfrm>
            <a:custGeom>
              <a:avLst/>
              <a:gdLst/>
              <a:ahLst/>
              <a:cxnLst/>
              <a:rect l="l" t="t" r="r" b="b"/>
              <a:pathLst>
                <a:path w="2092960" h="1811654">
                  <a:moveTo>
                    <a:pt x="1046518" y="1811515"/>
                  </a:moveTo>
                  <a:lnTo>
                    <a:pt x="0" y="1811515"/>
                  </a:lnTo>
                  <a:lnTo>
                    <a:pt x="0" y="0"/>
                  </a:lnTo>
                  <a:lnTo>
                    <a:pt x="2092680" y="0"/>
                  </a:lnTo>
                  <a:lnTo>
                    <a:pt x="2092680" y="1811515"/>
                  </a:lnTo>
                  <a:lnTo>
                    <a:pt x="1046518" y="1811515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8603" y="7562164"/>
              <a:ext cx="1547634" cy="152963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0594" y="7562519"/>
              <a:ext cx="1547634" cy="15296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92241" y="7554239"/>
              <a:ext cx="1547634" cy="1529638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378625" y="7199896"/>
            <a:ext cx="4765040" cy="185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A G E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U L</a:t>
            </a:r>
            <a:r>
              <a:rPr sz="1050" b="1" spc="-7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 S O U N D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/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P H Y S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 C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</a:t>
            </a:r>
            <a:r>
              <a:rPr sz="1050" b="1" spc="135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E </a:t>
            </a:r>
            <a:r>
              <a:rPr sz="1050" b="1" spc="-10" dirty="0">
                <a:latin typeface="Arial"/>
                <a:cs typeface="Arial"/>
              </a:rPr>
              <a:t>V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 U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8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I O </a:t>
            </a:r>
            <a:r>
              <a:rPr sz="1050" b="1" spc="-50" dirty="0">
                <a:latin typeface="Arial"/>
                <a:cs typeface="Arial"/>
              </a:rPr>
              <a:t>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80869" y="2906902"/>
            <a:ext cx="6451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b="1" spc="1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1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314615" y="350"/>
            <a:ext cx="1036955" cy="6781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548005">
              <a:lnSpc>
                <a:spcPct val="100000"/>
              </a:lnSpc>
              <a:spcBef>
                <a:spcPts val="26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28D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0" y="9638283"/>
            <a:ext cx="7315200" cy="420370"/>
          </a:xfrm>
          <a:custGeom>
            <a:avLst/>
            <a:gdLst/>
            <a:ahLst/>
            <a:cxnLst/>
            <a:rect l="l" t="t" r="r" b="b"/>
            <a:pathLst>
              <a:path w="7315200" h="420370">
                <a:moveTo>
                  <a:pt x="0" y="420116"/>
                </a:moveTo>
                <a:lnTo>
                  <a:pt x="0" y="0"/>
                </a:lnTo>
                <a:lnTo>
                  <a:pt x="7315200" y="0"/>
                </a:lnTo>
                <a:lnTo>
                  <a:pt x="7315200" y="420116"/>
                </a:lnTo>
                <a:lnTo>
                  <a:pt x="0" y="420116"/>
                </a:lnTo>
                <a:close/>
              </a:path>
            </a:pathLst>
          </a:custGeom>
          <a:solidFill>
            <a:srgbClr val="596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77140" y="595693"/>
            <a:ext cx="9239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16-Feb-</a:t>
            </a:r>
            <a:r>
              <a:rPr sz="1200" spc="-20" dirty="0">
                <a:latin typeface="Arial MT"/>
                <a:cs typeface="Arial MT"/>
              </a:rPr>
              <a:t>2026</a:t>
            </a:r>
            <a:endParaRPr sz="1200">
              <a:latin typeface="Arial MT"/>
              <a:cs typeface="Arial MT"/>
            </a:endParaRPr>
          </a:p>
          <a:p>
            <a:pPr marL="158750">
              <a:lnSpc>
                <a:spcPct val="100000"/>
              </a:lnSpc>
              <a:spcBef>
                <a:spcPts val="840"/>
              </a:spcBef>
            </a:pPr>
            <a:r>
              <a:rPr sz="850" b="1" i="1" dirty="0">
                <a:solidFill>
                  <a:srgbClr val="161616"/>
                </a:solidFill>
                <a:latin typeface="Arial"/>
                <a:cs typeface="Arial"/>
              </a:rPr>
              <a:t>Last</a:t>
            </a:r>
            <a:r>
              <a:rPr sz="850" b="1" i="1" spc="21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b="1" i="1" spc="-10" dirty="0">
                <a:solidFill>
                  <a:srgbClr val="161616"/>
                </a:solidFill>
                <a:latin typeface="Arial"/>
                <a:cs typeface="Arial"/>
              </a:rPr>
              <a:t>Updated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2506941" y="5295"/>
            <a:ext cx="262001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100" dirty="0"/>
              <a:t> </a:t>
            </a:r>
            <a:r>
              <a:rPr spc="-25" dirty="0"/>
              <a:t>G2</a:t>
            </a:r>
          </a:p>
        </p:txBody>
      </p:sp>
      <p:sp>
        <p:nvSpPr>
          <p:cNvPr id="50" name="object 50"/>
          <p:cNvSpPr/>
          <p:nvPr/>
        </p:nvSpPr>
        <p:spPr>
          <a:xfrm>
            <a:off x="3742194" y="731875"/>
            <a:ext cx="2023110" cy="272415"/>
          </a:xfrm>
          <a:custGeom>
            <a:avLst/>
            <a:gdLst/>
            <a:ahLst/>
            <a:cxnLst/>
            <a:rect l="l" t="t" r="r" b="b"/>
            <a:pathLst>
              <a:path w="2023110" h="272415">
                <a:moveTo>
                  <a:pt x="2022843" y="0"/>
                </a:moveTo>
                <a:lnTo>
                  <a:pt x="0" y="0"/>
                </a:lnTo>
                <a:lnTo>
                  <a:pt x="0" y="272160"/>
                </a:lnTo>
                <a:lnTo>
                  <a:pt x="1011605" y="272160"/>
                </a:lnTo>
                <a:lnTo>
                  <a:pt x="2022843" y="272160"/>
                </a:lnTo>
                <a:lnTo>
                  <a:pt x="2022843" y="0"/>
                </a:lnTo>
                <a:close/>
              </a:path>
            </a:pathLst>
          </a:custGeom>
          <a:solidFill>
            <a:srgbClr val="596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441054" y="298634"/>
            <a:ext cx="2790825" cy="103759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400" spc="7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E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 dirty="0">
              <a:latin typeface="Arial MT"/>
              <a:cs typeface="Arial MT"/>
            </a:endParaRPr>
          </a:p>
          <a:p>
            <a:pPr marR="20955" algn="r">
              <a:lnSpc>
                <a:spcPct val="100000"/>
              </a:lnSpc>
              <a:spcBef>
                <a:spcPts val="894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Simmental</a:t>
            </a:r>
            <a:endParaRPr sz="1400" dirty="0">
              <a:latin typeface="Arial"/>
              <a:cs typeface="Arial"/>
            </a:endParaRPr>
          </a:p>
          <a:p>
            <a:pPr marL="1282065">
              <a:lnSpc>
                <a:spcPct val="100000"/>
              </a:lnSpc>
              <a:spcBef>
                <a:spcPts val="1490"/>
              </a:spcBef>
            </a:pPr>
            <a:r>
              <a:rPr sz="1100" b="1" spc="-10" dirty="0">
                <a:latin typeface="Arial"/>
                <a:cs typeface="Arial"/>
              </a:rPr>
              <a:t>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G E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T</a:t>
            </a:r>
            <a:endParaRPr sz="1100" dirty="0">
              <a:latin typeface="Arial"/>
              <a:cs typeface="Arial"/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323823" y="3509098"/>
          <a:ext cx="3968113" cy="527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6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%</a:t>
                      </a:r>
                      <a:r>
                        <a:rPr sz="800" spc="-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Unassisted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100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Birth</a:t>
                      </a:r>
                      <a:endParaRPr sz="1000">
                        <a:latin typeface="Arial MT"/>
                        <a:cs typeface="Arial MT"/>
                      </a:endParaRPr>
                    </a:p>
                    <a:p>
                      <a:pPr marR="7620" algn="ctr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000" spc="-25" dirty="0">
                          <a:latin typeface="Arial MT"/>
                          <a:cs typeface="Arial MT"/>
                        </a:rPr>
                        <a:t>80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Adj</a:t>
                      </a:r>
                      <a:r>
                        <a:rPr sz="10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WWT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9525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0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Adj</a:t>
                      </a:r>
                      <a:r>
                        <a:rPr sz="10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YWT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3180" marB="0">
                    <a:lnL w="9525">
                      <a:solidFill>
                        <a:srgbClr val="ADADAD"/>
                      </a:solidFill>
                      <a:prstDash val="solid"/>
                    </a:lnL>
                    <a:lnR w="12700">
                      <a:solidFill>
                        <a:srgbClr val="ADADAD"/>
                      </a:solidFill>
                      <a:prstDash val="solid"/>
                    </a:lnR>
                    <a:lnT w="12700">
                      <a:solidFill>
                        <a:srgbClr val="ADADAD"/>
                      </a:solidFill>
                      <a:prstDash val="solid"/>
                    </a:lnT>
                    <a:lnB w="12700">
                      <a:solidFill>
                        <a:srgbClr val="ADAD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3" name="object 53"/>
          <p:cNvGrpSpPr/>
          <p:nvPr/>
        </p:nvGrpSpPr>
        <p:grpSpPr>
          <a:xfrm>
            <a:off x="158762" y="95046"/>
            <a:ext cx="3382010" cy="2797175"/>
            <a:chOff x="158762" y="95046"/>
            <a:chExt cx="3382010" cy="2797175"/>
          </a:xfrm>
        </p:grpSpPr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762" y="95046"/>
              <a:ext cx="968044" cy="53963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0959" y="771842"/>
              <a:ext cx="3329635" cy="212003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165595" y="4093921"/>
            <a:ext cx="4268470" cy="2755265"/>
            <a:chOff x="165595" y="4093921"/>
            <a:chExt cx="4268470" cy="2755265"/>
          </a:xfrm>
        </p:grpSpPr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2387" y="4093921"/>
              <a:ext cx="2098842" cy="125048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28125" y="4097159"/>
              <a:ext cx="2105634" cy="125963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5595" y="5589358"/>
              <a:ext cx="2105634" cy="125963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31720" y="5578919"/>
              <a:ext cx="2101684" cy="1259636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4775403" y="3450590"/>
            <a:ext cx="2360930" cy="3536950"/>
            <a:chOff x="4775403" y="3450590"/>
            <a:chExt cx="2360930" cy="3536950"/>
          </a:xfrm>
        </p:grpSpPr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5403" y="3450590"/>
              <a:ext cx="2360879" cy="116964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775403" y="4661281"/>
              <a:ext cx="2360879" cy="23259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944" y="5295"/>
            <a:ext cx="343916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831215" algn="l"/>
              </a:tabLst>
            </a:pPr>
            <a:r>
              <a:rPr lang="en-CA" sz="2000" b="1" spc="-20" dirty="0">
                <a:solidFill>
                  <a:srgbClr val="FFFFFF"/>
                </a:solidFill>
                <a:latin typeface="Arial"/>
                <a:cs typeface="Arial"/>
              </a:rPr>
              <a:t>28D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100" dirty="0"/>
              <a:t> </a:t>
            </a:r>
            <a:r>
              <a:rPr spc="-25" dirty="0"/>
              <a:t>G2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180" y="337578"/>
            <a:ext cx="4147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5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6</a:t>
            </a:r>
            <a:r>
              <a:rPr sz="1400" spc="11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4257" y="800188"/>
            <a:ext cx="2087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B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 O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32755" y="1002601"/>
            <a:ext cx="733425" cy="982344"/>
            <a:chOff x="5432755" y="1002601"/>
            <a:chExt cx="733425" cy="982344"/>
          </a:xfrm>
        </p:grpSpPr>
        <p:sp>
          <p:nvSpPr>
            <p:cNvPr id="6" name="object 6"/>
            <p:cNvSpPr/>
            <p:nvPr/>
          </p:nvSpPr>
          <p:spPr>
            <a:xfrm>
              <a:off x="5432755" y="1002601"/>
              <a:ext cx="733425" cy="727710"/>
            </a:xfrm>
            <a:custGeom>
              <a:avLst/>
              <a:gdLst/>
              <a:ahLst/>
              <a:cxnLst/>
              <a:rect l="l" t="t" r="r" b="b"/>
              <a:pathLst>
                <a:path w="733425" h="727710">
                  <a:moveTo>
                    <a:pt x="732243" y="0"/>
                  </a:moveTo>
                  <a:lnTo>
                    <a:pt x="0" y="0"/>
                  </a:lnTo>
                  <a:lnTo>
                    <a:pt x="0" y="242633"/>
                  </a:lnTo>
                  <a:lnTo>
                    <a:pt x="366128" y="242633"/>
                  </a:lnTo>
                  <a:lnTo>
                    <a:pt x="732243" y="242633"/>
                  </a:lnTo>
                  <a:lnTo>
                    <a:pt x="732243" y="0"/>
                  </a:lnTo>
                  <a:close/>
                </a:path>
                <a:path w="733425" h="727710">
                  <a:moveTo>
                    <a:pt x="733323" y="484555"/>
                  </a:moveTo>
                  <a:lnTo>
                    <a:pt x="732243" y="484555"/>
                  </a:lnTo>
                  <a:lnTo>
                    <a:pt x="732243" y="243357"/>
                  </a:lnTo>
                  <a:lnTo>
                    <a:pt x="3238" y="243357"/>
                  </a:lnTo>
                  <a:lnTo>
                    <a:pt x="3238" y="484555"/>
                  </a:lnTo>
                  <a:lnTo>
                    <a:pt x="1079" y="484555"/>
                  </a:lnTo>
                  <a:lnTo>
                    <a:pt x="1079" y="727202"/>
                  </a:lnTo>
                  <a:lnTo>
                    <a:pt x="367207" y="727202"/>
                  </a:lnTo>
                  <a:lnTo>
                    <a:pt x="733323" y="727202"/>
                  </a:lnTo>
                  <a:lnTo>
                    <a:pt x="733323" y="484555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3479" y="1735201"/>
              <a:ext cx="732155" cy="249554"/>
            </a:xfrm>
            <a:custGeom>
              <a:avLst/>
              <a:gdLst/>
              <a:ahLst/>
              <a:cxnLst/>
              <a:rect l="l" t="t" r="r" b="b"/>
              <a:pathLst>
                <a:path w="732154" h="249555">
                  <a:moveTo>
                    <a:pt x="731875" y="0"/>
                  </a:moveTo>
                  <a:lnTo>
                    <a:pt x="0" y="0"/>
                  </a:lnTo>
                  <a:lnTo>
                    <a:pt x="0" y="249478"/>
                  </a:lnTo>
                  <a:lnTo>
                    <a:pt x="366115" y="249478"/>
                  </a:lnTo>
                  <a:lnTo>
                    <a:pt x="731875" y="249478"/>
                  </a:lnTo>
                  <a:lnTo>
                    <a:pt x="731875" y="0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840480" y="1003324"/>
            <a:ext cx="665480" cy="975994"/>
          </a:xfrm>
          <a:custGeom>
            <a:avLst/>
            <a:gdLst/>
            <a:ahLst/>
            <a:cxnLst/>
            <a:rect l="l" t="t" r="r" b="b"/>
            <a:pathLst>
              <a:path w="665479" h="975994">
                <a:moveTo>
                  <a:pt x="660234" y="733310"/>
                </a:moveTo>
                <a:lnTo>
                  <a:pt x="0" y="733310"/>
                </a:lnTo>
                <a:lnTo>
                  <a:pt x="0" y="975956"/>
                </a:lnTo>
                <a:lnTo>
                  <a:pt x="330123" y="975956"/>
                </a:lnTo>
                <a:lnTo>
                  <a:pt x="660234" y="975956"/>
                </a:lnTo>
                <a:lnTo>
                  <a:pt x="660234" y="733310"/>
                </a:lnTo>
                <a:close/>
              </a:path>
              <a:path w="665479" h="975994">
                <a:moveTo>
                  <a:pt x="662038" y="0"/>
                </a:moveTo>
                <a:lnTo>
                  <a:pt x="1079" y="0"/>
                </a:lnTo>
                <a:lnTo>
                  <a:pt x="1079" y="242633"/>
                </a:lnTo>
                <a:lnTo>
                  <a:pt x="331558" y="242633"/>
                </a:lnTo>
                <a:lnTo>
                  <a:pt x="662038" y="242633"/>
                </a:lnTo>
                <a:lnTo>
                  <a:pt x="662038" y="0"/>
                </a:lnTo>
                <a:close/>
              </a:path>
              <a:path w="665479" h="975994">
                <a:moveTo>
                  <a:pt x="665276" y="245872"/>
                </a:moveTo>
                <a:lnTo>
                  <a:pt x="1803" y="245872"/>
                </a:lnTo>
                <a:lnTo>
                  <a:pt x="1803" y="484555"/>
                </a:lnTo>
                <a:lnTo>
                  <a:pt x="355" y="484555"/>
                </a:lnTo>
                <a:lnTo>
                  <a:pt x="355" y="727189"/>
                </a:lnTo>
                <a:lnTo>
                  <a:pt x="331558" y="727189"/>
                </a:lnTo>
                <a:lnTo>
                  <a:pt x="662393" y="727189"/>
                </a:lnTo>
                <a:lnTo>
                  <a:pt x="662393" y="488518"/>
                </a:lnTo>
                <a:lnTo>
                  <a:pt x="665276" y="488518"/>
                </a:lnTo>
                <a:lnTo>
                  <a:pt x="665276" y="245872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35259" y="991983"/>
          <a:ext cx="3375024" cy="99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Tattoo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BLPD</a:t>
                      </a:r>
                      <a:r>
                        <a:rPr sz="105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9N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Breed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889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Simmental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Birthdate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18-Feb-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2025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Reg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Colour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Horns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Single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 Ease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Unassisted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837863" y="2076386"/>
            <a:ext cx="920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7571" y="2076386"/>
            <a:ext cx="875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G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2862" y="2076386"/>
            <a:ext cx="6134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47681" y="2273045"/>
            <a:ext cx="2078355" cy="839469"/>
            <a:chOff x="3847681" y="2273045"/>
            <a:chExt cx="2078355" cy="839469"/>
          </a:xfrm>
        </p:grpSpPr>
        <p:sp>
          <p:nvSpPr>
            <p:cNvPr id="14" name="object 14"/>
            <p:cNvSpPr/>
            <p:nvPr/>
          </p:nvSpPr>
          <p:spPr>
            <a:xfrm>
              <a:off x="5051158" y="2280602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72"/>
                  </a:lnTo>
                  <a:lnTo>
                    <a:pt x="437400" y="272872"/>
                  </a:lnTo>
                  <a:lnTo>
                    <a:pt x="874801" y="272872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1158" y="2557437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1158" y="2835719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47681" y="2273045"/>
              <a:ext cx="1203325" cy="839469"/>
            </a:xfrm>
            <a:custGeom>
              <a:avLst/>
              <a:gdLst/>
              <a:ahLst/>
              <a:cxnLst/>
              <a:rect l="l" t="t" r="r" b="b"/>
              <a:pathLst>
                <a:path w="1203325" h="839469">
                  <a:moveTo>
                    <a:pt x="1202753" y="0"/>
                  </a:moveTo>
                  <a:lnTo>
                    <a:pt x="0" y="0"/>
                  </a:lnTo>
                  <a:lnTo>
                    <a:pt x="0" y="839152"/>
                  </a:lnTo>
                  <a:lnTo>
                    <a:pt x="601560" y="839152"/>
                  </a:lnTo>
                  <a:lnTo>
                    <a:pt x="1202753" y="839152"/>
                  </a:lnTo>
                  <a:lnTo>
                    <a:pt x="120275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837418" y="2264218"/>
          <a:ext cx="3348355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BIO$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10" dirty="0">
                          <a:solidFill>
                            <a:srgbClr val="3F3F3F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2857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Balanced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815301" y="3524300"/>
            <a:ext cx="43560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S</a:t>
            </a:r>
            <a:r>
              <a:rPr sz="1000" spc="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I</a:t>
            </a:r>
            <a:r>
              <a:rPr sz="1000" spc="20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R</a:t>
            </a:r>
            <a:r>
              <a:rPr sz="1000" spc="1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31589B"/>
                </a:solidFill>
                <a:latin typeface="Arial MT"/>
                <a:cs typeface="Arial MT"/>
              </a:rPr>
              <a:t>E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30071" y="3306670"/>
            <a:ext cx="971550" cy="1003935"/>
            <a:chOff x="1030071" y="3306670"/>
            <a:chExt cx="971550" cy="100393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85" y="3306670"/>
              <a:ext cx="169140" cy="1692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482" y="4116646"/>
              <a:ext cx="146875" cy="19379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3564" y="3387597"/>
              <a:ext cx="818515" cy="822960"/>
            </a:xfrm>
            <a:custGeom>
              <a:avLst/>
              <a:gdLst/>
              <a:ahLst/>
              <a:cxnLst/>
              <a:rect l="l" t="t" r="r" b="b"/>
              <a:pathLst>
                <a:path w="818514" h="822960">
                  <a:moveTo>
                    <a:pt x="0" y="100075"/>
                  </a:moveTo>
                  <a:lnTo>
                    <a:pt x="0" y="0"/>
                  </a:lnTo>
                  <a:lnTo>
                    <a:pt x="791641" y="0"/>
                  </a:lnTo>
                </a:path>
                <a:path w="818514" h="822960">
                  <a:moveTo>
                    <a:pt x="210959" y="664565"/>
                  </a:moveTo>
                  <a:lnTo>
                    <a:pt x="210959" y="822960"/>
                  </a:lnTo>
                  <a:lnTo>
                    <a:pt x="818273" y="822960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33214" y="3521786"/>
            <a:ext cx="3829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D</a:t>
            </a:r>
            <a:r>
              <a:rPr sz="1000" spc="10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A</a:t>
            </a:r>
            <a:r>
              <a:rPr sz="1000" spc="5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FF0BB2"/>
                </a:solidFill>
                <a:latin typeface="Arial MT"/>
                <a:cs typeface="Arial MT"/>
              </a:rPr>
              <a:t>M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3159" y="3183305"/>
            <a:ext cx="7139940" cy="1252220"/>
            <a:chOff x="83159" y="3183305"/>
            <a:chExt cx="7139940" cy="125222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3983" y="3297773"/>
              <a:ext cx="170476" cy="1705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524" y="4120608"/>
              <a:ext cx="146875" cy="19379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24121" y="3380041"/>
              <a:ext cx="869315" cy="835025"/>
            </a:xfrm>
            <a:custGeom>
              <a:avLst/>
              <a:gdLst/>
              <a:ahLst/>
              <a:cxnLst/>
              <a:rect l="l" t="t" r="r" b="b"/>
              <a:pathLst>
                <a:path w="869314" h="835025">
                  <a:moveTo>
                    <a:pt x="0" y="105473"/>
                  </a:moveTo>
                  <a:lnTo>
                    <a:pt x="0" y="0"/>
                  </a:lnTo>
                  <a:lnTo>
                    <a:pt x="842403" y="0"/>
                  </a:lnTo>
                </a:path>
                <a:path w="869314" h="835025">
                  <a:moveTo>
                    <a:pt x="118084" y="691197"/>
                  </a:moveTo>
                  <a:lnTo>
                    <a:pt x="118084" y="834834"/>
                  </a:lnTo>
                  <a:lnTo>
                    <a:pt x="869035" y="834834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8277" y="3189605"/>
              <a:ext cx="7028180" cy="1239520"/>
            </a:xfrm>
            <a:custGeom>
              <a:avLst/>
              <a:gdLst/>
              <a:ahLst/>
              <a:cxnLst/>
              <a:rect l="l" t="t" r="r" b="b"/>
              <a:pathLst>
                <a:path w="7028180" h="1239520">
                  <a:moveTo>
                    <a:pt x="3513963" y="1239469"/>
                  </a:moveTo>
                  <a:lnTo>
                    <a:pt x="0" y="1239469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239469"/>
                  </a:lnTo>
                  <a:lnTo>
                    <a:pt x="3513963" y="1239469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159" y="3214369"/>
              <a:ext cx="250825" cy="1179830"/>
            </a:xfrm>
            <a:custGeom>
              <a:avLst/>
              <a:gdLst/>
              <a:ahLst/>
              <a:cxnLst/>
              <a:rect l="l" t="t" r="r" b="b"/>
              <a:pathLst>
                <a:path w="250825" h="1179829">
                  <a:moveTo>
                    <a:pt x="250202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0" y="1179830"/>
                  </a:lnTo>
                  <a:lnTo>
                    <a:pt x="250202" y="1179830"/>
                  </a:lnTo>
                  <a:lnTo>
                    <a:pt x="250202" y="590550"/>
                  </a:lnTo>
                  <a:lnTo>
                    <a:pt x="250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3205" y="7228928"/>
            <a:ext cx="7183755" cy="1808480"/>
            <a:chOff x="43205" y="7228928"/>
            <a:chExt cx="7183755" cy="1808480"/>
          </a:xfrm>
        </p:grpSpPr>
        <p:sp>
          <p:nvSpPr>
            <p:cNvPr id="32" name="object 32"/>
            <p:cNvSpPr/>
            <p:nvPr/>
          </p:nvSpPr>
          <p:spPr>
            <a:xfrm>
              <a:off x="192239" y="7235278"/>
              <a:ext cx="7028180" cy="1795780"/>
            </a:xfrm>
            <a:custGeom>
              <a:avLst/>
              <a:gdLst/>
              <a:ahLst/>
              <a:cxnLst/>
              <a:rect l="l" t="t" r="r" b="b"/>
              <a:pathLst>
                <a:path w="7028180" h="1795779">
                  <a:moveTo>
                    <a:pt x="3513963" y="1795322"/>
                  </a:moveTo>
                  <a:lnTo>
                    <a:pt x="0" y="1795322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795322"/>
                  </a:lnTo>
                  <a:lnTo>
                    <a:pt x="3513963" y="1795322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205" y="7313764"/>
              <a:ext cx="262255" cy="1630680"/>
            </a:xfrm>
            <a:custGeom>
              <a:avLst/>
              <a:gdLst/>
              <a:ahLst/>
              <a:cxnLst/>
              <a:rect l="l" t="t" r="r" b="b"/>
              <a:pathLst>
                <a:path w="262255" h="1630679">
                  <a:moveTo>
                    <a:pt x="262077" y="0"/>
                  </a:moveTo>
                  <a:lnTo>
                    <a:pt x="0" y="0"/>
                  </a:lnTo>
                  <a:lnTo>
                    <a:pt x="0" y="1630438"/>
                  </a:lnTo>
                  <a:lnTo>
                    <a:pt x="131038" y="1630438"/>
                  </a:lnTo>
                  <a:lnTo>
                    <a:pt x="262077" y="1630438"/>
                  </a:lnTo>
                  <a:lnTo>
                    <a:pt x="262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7763" y="7404094"/>
            <a:ext cx="174625" cy="1447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 O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 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41" y="3315939"/>
            <a:ext cx="174625" cy="977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 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81700" y="7839621"/>
            <a:ext cx="7410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Hip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 </a:t>
            </a:r>
            <a:r>
              <a:rPr sz="800" spc="-20" dirty="0">
                <a:latin typeface="Arial MT"/>
                <a:cs typeface="Arial MT"/>
              </a:rPr>
              <a:t>(in)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06821" y="8073263"/>
            <a:ext cx="830580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Frame</a:t>
            </a:r>
            <a:endParaRPr sz="900">
              <a:latin typeface="Arial MT"/>
              <a:cs typeface="Arial MT"/>
            </a:endParaRPr>
          </a:p>
          <a:p>
            <a:pPr marL="12700" marR="5080" indent="50165">
              <a:lnSpc>
                <a:spcPct val="164900"/>
              </a:lnSpc>
              <a:spcBef>
                <a:spcPts val="60"/>
              </a:spcBef>
            </a:pP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(cm) </a:t>
            </a:r>
            <a:r>
              <a:rPr sz="800" dirty="0">
                <a:latin typeface="Arial MT"/>
                <a:cs typeface="Arial MT"/>
              </a:rPr>
              <a:t>Adj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365d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</a:t>
            </a:r>
            <a:r>
              <a:rPr sz="800" spc="-20" dirty="0">
                <a:latin typeface="Arial MT"/>
                <a:cs typeface="Arial MT"/>
              </a:rPr>
              <a:t> (cm)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97185" y="8764104"/>
            <a:ext cx="343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Grade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01996" y="7303325"/>
            <a:ext cx="1897380" cy="243204"/>
          </a:xfrm>
          <a:custGeom>
            <a:avLst/>
            <a:gdLst/>
            <a:ahLst/>
            <a:cxnLst/>
            <a:rect l="l" t="t" r="r" b="b"/>
            <a:pathLst>
              <a:path w="1897379" h="243204">
                <a:moveTo>
                  <a:pt x="1896846" y="0"/>
                </a:moveTo>
                <a:lnTo>
                  <a:pt x="0" y="0"/>
                </a:lnTo>
                <a:lnTo>
                  <a:pt x="0" y="242989"/>
                </a:lnTo>
                <a:lnTo>
                  <a:pt x="948601" y="242989"/>
                </a:lnTo>
                <a:lnTo>
                  <a:pt x="1896846" y="242989"/>
                </a:lnTo>
                <a:lnTo>
                  <a:pt x="189684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302459" y="6849249"/>
            <a:ext cx="71437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N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F</a:t>
            </a:r>
            <a:r>
              <a:rPr sz="700" spc="9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0" y="4495444"/>
            <a:ext cx="7223125" cy="2682875"/>
            <a:chOff x="0" y="4495444"/>
            <a:chExt cx="7223125" cy="2682875"/>
          </a:xfrm>
        </p:grpSpPr>
        <p:sp>
          <p:nvSpPr>
            <p:cNvPr id="42" name="object 42"/>
            <p:cNvSpPr/>
            <p:nvPr/>
          </p:nvSpPr>
          <p:spPr>
            <a:xfrm>
              <a:off x="188277" y="4501794"/>
              <a:ext cx="7028180" cy="2670175"/>
            </a:xfrm>
            <a:custGeom>
              <a:avLst/>
              <a:gdLst/>
              <a:ahLst/>
              <a:cxnLst/>
              <a:rect l="l" t="t" r="r" b="b"/>
              <a:pathLst>
                <a:path w="7028180" h="2670175">
                  <a:moveTo>
                    <a:pt x="3513963" y="2669768"/>
                  </a:moveTo>
                  <a:lnTo>
                    <a:pt x="0" y="2669768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2669768"/>
                  </a:lnTo>
                  <a:lnTo>
                    <a:pt x="3513963" y="266976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4625276"/>
              <a:ext cx="445134" cy="2493645"/>
            </a:xfrm>
            <a:custGeom>
              <a:avLst/>
              <a:gdLst/>
              <a:ahLst/>
              <a:cxnLst/>
              <a:rect l="l" t="t" r="r" b="b"/>
              <a:pathLst>
                <a:path w="445134" h="2493645">
                  <a:moveTo>
                    <a:pt x="246595" y="0"/>
                  </a:moveTo>
                  <a:lnTo>
                    <a:pt x="0" y="0"/>
                  </a:lnTo>
                  <a:lnTo>
                    <a:pt x="0" y="2493365"/>
                  </a:lnTo>
                  <a:lnTo>
                    <a:pt x="246595" y="2493365"/>
                  </a:lnTo>
                  <a:lnTo>
                    <a:pt x="246595" y="0"/>
                  </a:lnTo>
                  <a:close/>
                </a:path>
                <a:path w="445134" h="2493645">
                  <a:moveTo>
                    <a:pt x="444601" y="666813"/>
                  </a:moveTo>
                  <a:lnTo>
                    <a:pt x="251637" y="666813"/>
                  </a:lnTo>
                  <a:lnTo>
                    <a:pt x="251637" y="1552003"/>
                  </a:lnTo>
                  <a:lnTo>
                    <a:pt x="251637" y="2438463"/>
                  </a:lnTo>
                  <a:lnTo>
                    <a:pt x="444601" y="2438463"/>
                  </a:lnTo>
                  <a:lnTo>
                    <a:pt x="444601" y="1552003"/>
                  </a:lnTo>
                  <a:lnTo>
                    <a:pt x="444601" y="666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2043" y="4737221"/>
            <a:ext cx="174625" cy="2269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I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V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 L U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 O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12541" y="7580426"/>
            <a:ext cx="1156970" cy="110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610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Back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Fat </a:t>
            </a:r>
            <a:r>
              <a:rPr sz="800" spc="-20" dirty="0">
                <a:latin typeface="Arial MT"/>
                <a:cs typeface="Arial MT"/>
              </a:rPr>
              <a:t>(mm)</a:t>
            </a:r>
            <a:endParaRPr sz="800">
              <a:latin typeface="Arial MT"/>
              <a:cs typeface="Arial MT"/>
            </a:endParaRPr>
          </a:p>
          <a:p>
            <a:pPr marR="44450" algn="r">
              <a:lnSpc>
                <a:spcPct val="100000"/>
              </a:lnSpc>
              <a:spcBef>
                <a:spcPts val="770"/>
              </a:spcBef>
            </a:pPr>
            <a:r>
              <a:rPr sz="900" dirty="0">
                <a:latin typeface="Arial MT"/>
                <a:cs typeface="Arial MT"/>
              </a:rPr>
              <a:t>Rib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</a:t>
            </a:r>
            <a:r>
              <a:rPr sz="675" spc="-30" baseline="30864" dirty="0">
                <a:latin typeface="Arial MT"/>
                <a:cs typeface="Arial MT"/>
              </a:rPr>
              <a:t>2</a:t>
            </a:r>
            <a:r>
              <a:rPr sz="800" spc="-2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R="30480" algn="r">
              <a:lnSpc>
                <a:spcPct val="100000"/>
              </a:lnSpc>
              <a:spcBef>
                <a:spcPts val="750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Rib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</a:t>
            </a:r>
            <a:r>
              <a:rPr sz="675" spc="-30" baseline="30864" dirty="0">
                <a:latin typeface="Arial MT"/>
                <a:cs typeface="Arial MT"/>
              </a:rPr>
              <a:t>2</a:t>
            </a:r>
            <a:r>
              <a:rPr sz="800" spc="-2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R="41910" algn="r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latin typeface="Arial MT"/>
                <a:cs typeface="Arial MT"/>
              </a:rPr>
              <a:t>Marbling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(%)</a:t>
            </a:r>
            <a:endParaRPr sz="800">
              <a:latin typeface="Arial MT"/>
              <a:cs typeface="Arial MT"/>
            </a:endParaRPr>
          </a:p>
          <a:p>
            <a:pPr marR="48260" algn="r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Marbling </a:t>
            </a:r>
            <a:r>
              <a:rPr sz="800" spc="-25" dirty="0">
                <a:latin typeface="Arial MT"/>
                <a:cs typeface="Arial MT"/>
              </a:rPr>
              <a:t>(%)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4720" y="9168420"/>
            <a:ext cx="125095" cy="68072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</a:t>
            </a:r>
            <a:r>
              <a:rPr sz="700" b="1" spc="5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00" dirty="0">
                <a:latin typeface="Arial"/>
                <a:cs typeface="Arial"/>
              </a:rPr>
              <a:t> </a:t>
            </a:r>
            <a:r>
              <a:rPr sz="700" b="1" spc="-50" dirty="0"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6400" y="7288326"/>
            <a:ext cx="6056630" cy="1673225"/>
            <a:chOff x="356400" y="7288326"/>
            <a:chExt cx="6056630" cy="1673225"/>
          </a:xfrm>
        </p:grpSpPr>
        <p:sp>
          <p:nvSpPr>
            <p:cNvPr id="48" name="object 48"/>
            <p:cNvSpPr/>
            <p:nvPr/>
          </p:nvSpPr>
          <p:spPr>
            <a:xfrm>
              <a:off x="6400076" y="7547038"/>
              <a:ext cx="7620" cy="1397000"/>
            </a:xfrm>
            <a:custGeom>
              <a:avLst/>
              <a:gdLst/>
              <a:ahLst/>
              <a:cxnLst/>
              <a:rect l="l" t="t" r="r" b="b"/>
              <a:pathLst>
                <a:path w="7620" h="1397000">
                  <a:moveTo>
                    <a:pt x="0" y="0"/>
                  </a:moveTo>
                  <a:lnTo>
                    <a:pt x="7569" y="1396796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59125" y="7294676"/>
              <a:ext cx="2092960" cy="1660525"/>
            </a:xfrm>
            <a:custGeom>
              <a:avLst/>
              <a:gdLst/>
              <a:ahLst/>
              <a:cxnLst/>
              <a:rect l="l" t="t" r="r" b="b"/>
              <a:pathLst>
                <a:path w="2092960" h="1660525">
                  <a:moveTo>
                    <a:pt x="1046518" y="1659966"/>
                  </a:moveTo>
                  <a:lnTo>
                    <a:pt x="0" y="1659966"/>
                  </a:lnTo>
                  <a:lnTo>
                    <a:pt x="0" y="0"/>
                  </a:lnTo>
                  <a:lnTo>
                    <a:pt x="2092680" y="0"/>
                  </a:lnTo>
                  <a:lnTo>
                    <a:pt x="2092680" y="1659966"/>
                  </a:lnTo>
                  <a:lnTo>
                    <a:pt x="1046518" y="1659966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6400" y="7300797"/>
              <a:ext cx="765810" cy="246379"/>
            </a:xfrm>
            <a:custGeom>
              <a:avLst/>
              <a:gdLst/>
              <a:ahLst/>
              <a:cxnLst/>
              <a:rect l="l" t="t" r="r" b="b"/>
              <a:pathLst>
                <a:path w="765810" h="246379">
                  <a:moveTo>
                    <a:pt x="765721" y="0"/>
                  </a:moveTo>
                  <a:lnTo>
                    <a:pt x="0" y="0"/>
                  </a:lnTo>
                  <a:lnTo>
                    <a:pt x="0" y="245884"/>
                  </a:lnTo>
                  <a:lnTo>
                    <a:pt x="383044" y="245884"/>
                  </a:lnTo>
                  <a:lnTo>
                    <a:pt x="765721" y="245884"/>
                  </a:lnTo>
                  <a:lnTo>
                    <a:pt x="76572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66294" y="7332738"/>
            <a:ext cx="711835" cy="159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Stage</a:t>
            </a:r>
            <a:endParaRPr sz="1000" dirty="0">
              <a:latin typeface="Arial MT"/>
              <a:cs typeface="Arial MT"/>
            </a:endParaRPr>
          </a:p>
          <a:p>
            <a:pPr marR="63500" algn="r">
              <a:lnSpc>
                <a:spcPct val="100000"/>
              </a:lnSpc>
              <a:spcBef>
                <a:spcPts val="750"/>
              </a:spcBef>
            </a:pPr>
            <a:r>
              <a:rPr sz="900" spc="-10" dirty="0">
                <a:latin typeface="Arial MT"/>
                <a:cs typeface="Arial MT"/>
              </a:rPr>
              <a:t>Birth</a:t>
            </a:r>
            <a:endParaRPr sz="900" dirty="0">
              <a:latin typeface="Arial MT"/>
              <a:cs typeface="Arial MT"/>
            </a:endParaRPr>
          </a:p>
          <a:p>
            <a:pPr marL="144145" marR="63500" indent="45720" algn="r">
              <a:lnSpc>
                <a:spcPct val="169300"/>
              </a:lnSpc>
              <a:spcBef>
                <a:spcPts val="25"/>
              </a:spcBef>
            </a:pPr>
            <a:r>
              <a:rPr sz="900" spc="-10" dirty="0">
                <a:latin typeface="Arial MT"/>
                <a:cs typeface="Arial MT"/>
              </a:rPr>
              <a:t>Weaning </a:t>
            </a:r>
            <a:r>
              <a:rPr sz="900" dirty="0">
                <a:latin typeface="Arial MT"/>
                <a:cs typeface="Arial MT"/>
              </a:rPr>
              <a:t>Adj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WWT</a:t>
            </a:r>
            <a:endParaRPr sz="900" dirty="0">
              <a:latin typeface="Arial MT"/>
              <a:cs typeface="Arial MT"/>
            </a:endParaRPr>
          </a:p>
          <a:p>
            <a:pPr marL="394335" marR="74930" indent="-1270" algn="r">
              <a:lnSpc>
                <a:spcPct val="174000"/>
              </a:lnSpc>
            </a:pPr>
            <a:r>
              <a:rPr sz="900" spc="-25" dirty="0">
                <a:latin typeface="Arial MT"/>
                <a:cs typeface="Arial MT"/>
              </a:rPr>
              <a:t>SOT </a:t>
            </a:r>
            <a:r>
              <a:rPr lang="en-CA" sz="900" spc="-25" dirty="0">
                <a:latin typeface="Arial MT"/>
                <a:cs typeface="Arial MT"/>
              </a:rPr>
              <a:t>28D</a:t>
            </a:r>
            <a:endParaRPr sz="900" dirty="0">
              <a:latin typeface="Arial MT"/>
              <a:cs typeface="Arial MT"/>
            </a:endParaRPr>
          </a:p>
          <a:p>
            <a:pPr marR="75565" algn="r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5" dirty="0">
                <a:latin typeface="Arial MT"/>
                <a:cs typeface="Arial MT"/>
              </a:rPr>
              <a:t> YWT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55076" y="7300798"/>
            <a:ext cx="737870" cy="244475"/>
          </a:xfrm>
          <a:custGeom>
            <a:avLst/>
            <a:gdLst/>
            <a:ahLst/>
            <a:cxnLst/>
            <a:rect l="l" t="t" r="r" b="b"/>
            <a:pathLst>
              <a:path w="737869" h="244475">
                <a:moveTo>
                  <a:pt x="737641" y="0"/>
                </a:moveTo>
                <a:lnTo>
                  <a:pt x="0" y="0"/>
                </a:lnTo>
                <a:lnTo>
                  <a:pt x="0" y="244436"/>
                </a:lnTo>
                <a:lnTo>
                  <a:pt x="368998" y="244436"/>
                </a:lnTo>
                <a:lnTo>
                  <a:pt x="737641" y="244436"/>
                </a:lnTo>
                <a:lnTo>
                  <a:pt x="737641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864797" y="7332738"/>
            <a:ext cx="7219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ADG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097635" y="7300798"/>
            <a:ext cx="3848735" cy="1656714"/>
            <a:chOff x="1097635" y="7300798"/>
            <a:chExt cx="3848735" cy="1656714"/>
          </a:xfrm>
        </p:grpSpPr>
        <p:sp>
          <p:nvSpPr>
            <p:cNvPr id="55" name="object 55"/>
            <p:cNvSpPr/>
            <p:nvPr/>
          </p:nvSpPr>
          <p:spPr>
            <a:xfrm>
              <a:off x="1097635" y="7300798"/>
              <a:ext cx="792480" cy="244475"/>
            </a:xfrm>
            <a:custGeom>
              <a:avLst/>
              <a:gdLst/>
              <a:ahLst/>
              <a:cxnLst/>
              <a:rect l="l" t="t" r="r" b="b"/>
              <a:pathLst>
                <a:path w="792480" h="244475">
                  <a:moveTo>
                    <a:pt x="792365" y="0"/>
                  </a:moveTo>
                  <a:lnTo>
                    <a:pt x="0" y="0"/>
                  </a:lnTo>
                  <a:lnTo>
                    <a:pt x="0" y="244436"/>
                  </a:lnTo>
                  <a:lnTo>
                    <a:pt x="396367" y="244436"/>
                  </a:lnTo>
                  <a:lnTo>
                    <a:pt x="792365" y="244436"/>
                  </a:lnTo>
                  <a:lnTo>
                    <a:pt x="792365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94365" y="7547038"/>
              <a:ext cx="7620" cy="1405890"/>
            </a:xfrm>
            <a:custGeom>
              <a:avLst/>
              <a:gdLst/>
              <a:ahLst/>
              <a:cxnLst/>
              <a:rect l="l" t="t" r="r" b="b"/>
              <a:pathLst>
                <a:path w="7620" h="1405890">
                  <a:moveTo>
                    <a:pt x="0" y="0"/>
                  </a:moveTo>
                  <a:lnTo>
                    <a:pt x="7556" y="1405445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65602" y="7303325"/>
              <a:ext cx="2080895" cy="243204"/>
            </a:xfrm>
            <a:custGeom>
              <a:avLst/>
              <a:gdLst/>
              <a:ahLst/>
              <a:cxnLst/>
              <a:rect l="l" t="t" r="r" b="b"/>
              <a:pathLst>
                <a:path w="2080895" h="243204">
                  <a:moveTo>
                    <a:pt x="2080437" y="0"/>
                  </a:moveTo>
                  <a:lnTo>
                    <a:pt x="0" y="0"/>
                  </a:lnTo>
                  <a:lnTo>
                    <a:pt x="0" y="242989"/>
                  </a:lnTo>
                  <a:lnTo>
                    <a:pt x="1040396" y="242989"/>
                  </a:lnTo>
                  <a:lnTo>
                    <a:pt x="2080437" y="242989"/>
                  </a:lnTo>
                  <a:lnTo>
                    <a:pt x="2080437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013824" y="6819683"/>
            <a:ext cx="3698240" cy="6953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867535">
              <a:lnSpc>
                <a:spcPct val="100000"/>
              </a:lnSpc>
              <a:spcBef>
                <a:spcPts val="3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S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U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P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</a:t>
            </a:r>
            <a:r>
              <a:rPr sz="900" b="1" spc="6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170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K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G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</a:t>
            </a:r>
            <a:r>
              <a:rPr sz="900" b="1" spc="175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(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%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900">
              <a:latin typeface="Arial"/>
              <a:cs typeface="Arial"/>
            </a:endParaRPr>
          </a:p>
          <a:p>
            <a:pPr marL="586105">
              <a:lnSpc>
                <a:spcPct val="100000"/>
              </a:lnSpc>
              <a:tabLst>
                <a:tab pos="2588895" algn="l"/>
              </a:tabLst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Ultrasound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	Physical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Evaluation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66839" y="9170999"/>
            <a:ext cx="4135754" cy="245745"/>
          </a:xfrm>
          <a:custGeom>
            <a:avLst/>
            <a:gdLst/>
            <a:ahLst/>
            <a:cxnLst/>
            <a:rect l="l" t="t" r="r" b="b"/>
            <a:pathLst>
              <a:path w="4135754" h="245745">
                <a:moveTo>
                  <a:pt x="4135323" y="0"/>
                </a:moveTo>
                <a:lnTo>
                  <a:pt x="0" y="0"/>
                </a:lnTo>
                <a:lnTo>
                  <a:pt x="0" y="245160"/>
                </a:lnTo>
                <a:lnTo>
                  <a:pt x="2067839" y="245160"/>
                </a:lnTo>
                <a:lnTo>
                  <a:pt x="4135323" y="245160"/>
                </a:lnTo>
                <a:lnTo>
                  <a:pt x="413532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59994" y="9173514"/>
            <a:ext cx="4143375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3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Consignor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Comments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37163" y="9167761"/>
            <a:ext cx="2537460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35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Contact</a:t>
            </a:r>
            <a:endParaRPr sz="1000">
              <a:latin typeface="Arial MT"/>
              <a:cs typeface="Arial MT"/>
            </a:endParaRPr>
          </a:p>
          <a:p>
            <a:pPr marL="24765" algn="ctr">
              <a:lnSpc>
                <a:spcPct val="100000"/>
              </a:lnSpc>
              <a:spcBef>
                <a:spcPts val="57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PAUL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DREW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endParaRPr sz="900">
              <a:latin typeface="Arial"/>
              <a:cs typeface="Arial"/>
            </a:endParaRPr>
          </a:p>
          <a:p>
            <a:pPr marL="19050" algn="ctr">
              <a:lnSpc>
                <a:spcPct val="100000"/>
              </a:lnSpc>
              <a:spcBef>
                <a:spcPts val="3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DREW</a:t>
            </a: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SIMMENTALS</a:t>
            </a:r>
            <a:endParaRPr sz="800">
              <a:latin typeface="Arial"/>
              <a:cs typeface="Arial"/>
            </a:endParaRPr>
          </a:p>
          <a:p>
            <a:pPr marL="21590" algn="ctr">
              <a:lnSpc>
                <a:spcPct val="100000"/>
              </a:lnSpc>
              <a:spcBef>
                <a:spcPts val="360"/>
              </a:spcBef>
            </a:pP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</a:rPr>
              <a:t>519-524-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4648</a:t>
            </a:r>
            <a:r>
              <a:rPr sz="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7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paulblack@hurontel.on.ca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53644" y="7286891"/>
            <a:ext cx="2245995" cy="1689735"/>
            <a:chOff x="353644" y="7286891"/>
            <a:chExt cx="2245995" cy="1689735"/>
          </a:xfrm>
        </p:grpSpPr>
        <p:sp>
          <p:nvSpPr>
            <p:cNvPr id="63" name="object 63"/>
            <p:cNvSpPr/>
            <p:nvPr/>
          </p:nvSpPr>
          <p:spPr>
            <a:xfrm>
              <a:off x="1082522" y="7297915"/>
              <a:ext cx="14604" cy="1671320"/>
            </a:xfrm>
            <a:custGeom>
              <a:avLst/>
              <a:gdLst/>
              <a:ahLst/>
              <a:cxnLst/>
              <a:rect l="l" t="t" r="r" b="b"/>
              <a:pathLst>
                <a:path w="14605" h="1671320">
                  <a:moveTo>
                    <a:pt x="0" y="0"/>
                  </a:moveTo>
                  <a:lnTo>
                    <a:pt x="14401" y="1671129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9994" y="7293241"/>
              <a:ext cx="2233295" cy="1677035"/>
            </a:xfrm>
            <a:custGeom>
              <a:avLst/>
              <a:gdLst/>
              <a:ahLst/>
              <a:cxnLst/>
              <a:rect l="l" t="t" r="r" b="b"/>
              <a:pathLst>
                <a:path w="2233295" h="1677034">
                  <a:moveTo>
                    <a:pt x="1116368" y="1676514"/>
                  </a:moveTo>
                  <a:lnTo>
                    <a:pt x="0" y="1676514"/>
                  </a:lnTo>
                  <a:lnTo>
                    <a:pt x="0" y="0"/>
                  </a:lnTo>
                  <a:lnTo>
                    <a:pt x="2232723" y="0"/>
                  </a:lnTo>
                  <a:lnTo>
                    <a:pt x="2232723" y="1676514"/>
                  </a:lnTo>
                  <a:lnTo>
                    <a:pt x="1116368" y="1676514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312422" y="8747899"/>
            <a:ext cx="9702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Breeding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Soundness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841707" y="33489"/>
            <a:ext cx="669290" cy="407034"/>
            <a:chOff x="5841707" y="33489"/>
            <a:chExt cx="669290" cy="407034"/>
          </a:xfrm>
        </p:grpSpPr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804" y="33489"/>
              <a:ext cx="494258" cy="26819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1707" y="277926"/>
              <a:ext cx="668870" cy="161988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71157" y="6148794"/>
            <a:ext cx="180340" cy="548640"/>
            <a:chOff x="371157" y="6148794"/>
            <a:chExt cx="180340" cy="548640"/>
          </a:xfrm>
        </p:grpSpPr>
        <p:sp>
          <p:nvSpPr>
            <p:cNvPr id="70" name="object 70"/>
            <p:cNvSpPr/>
            <p:nvPr/>
          </p:nvSpPr>
          <p:spPr>
            <a:xfrm>
              <a:off x="490321" y="6151321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71157" y="614879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844" y="615240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0321" y="633276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1157" y="633023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9844" y="633384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0321" y="65163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71157" y="651419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9844" y="65174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367195" y="4702683"/>
            <a:ext cx="195580" cy="1264285"/>
            <a:chOff x="367195" y="4702683"/>
            <a:chExt cx="195580" cy="1264285"/>
          </a:xfrm>
        </p:grpSpPr>
        <p:sp>
          <p:nvSpPr>
            <p:cNvPr id="80" name="object 80"/>
            <p:cNvSpPr/>
            <p:nvPr/>
          </p:nvSpPr>
          <p:spPr>
            <a:xfrm>
              <a:off x="490321" y="56055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71157" y="56030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9844" y="56066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0321" y="578628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71157" y="57837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9844" y="578699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67195" y="5250243"/>
              <a:ext cx="189230" cy="352425"/>
            </a:xfrm>
            <a:custGeom>
              <a:avLst/>
              <a:gdLst/>
              <a:ahLst/>
              <a:cxnLst/>
              <a:rect l="l" t="t" r="r" b="b"/>
              <a:pathLst>
                <a:path w="189229" h="352425">
                  <a:moveTo>
                    <a:pt x="188645" y="0"/>
                  </a:moveTo>
                  <a:lnTo>
                    <a:pt x="0" y="0"/>
                  </a:lnTo>
                  <a:lnTo>
                    <a:pt x="0" y="172440"/>
                  </a:lnTo>
                  <a:lnTo>
                    <a:pt x="0" y="179641"/>
                  </a:lnTo>
                  <a:lnTo>
                    <a:pt x="0" y="352082"/>
                  </a:lnTo>
                  <a:lnTo>
                    <a:pt x="94322" y="352082"/>
                  </a:lnTo>
                  <a:lnTo>
                    <a:pt x="188645" y="352082"/>
                  </a:lnTo>
                  <a:lnTo>
                    <a:pt x="188645" y="179641"/>
                  </a:lnTo>
                  <a:lnTo>
                    <a:pt x="188645" y="172440"/>
                  </a:lnTo>
                  <a:lnTo>
                    <a:pt x="1886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90321" y="48927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71157" y="48902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9844" y="48938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90321" y="507492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1157" y="507240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607" y="179628"/>
                  </a:lnTo>
                  <a:lnTo>
                    <a:pt x="60845" y="179628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29844" y="507564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0446" y="4702683"/>
              <a:ext cx="90170" cy="179705"/>
            </a:xfrm>
            <a:custGeom>
              <a:avLst/>
              <a:gdLst/>
              <a:ahLst/>
              <a:cxnLst/>
              <a:rect l="l" t="t" r="r" b="b"/>
              <a:pathLst>
                <a:path w="90170" h="179704">
                  <a:moveTo>
                    <a:pt x="89636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44996" y="179641"/>
                  </a:lnTo>
                  <a:lnTo>
                    <a:pt x="89636" y="179641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0794" y="4702683"/>
              <a:ext cx="101600" cy="201930"/>
            </a:xfrm>
            <a:custGeom>
              <a:avLst/>
              <a:gdLst/>
              <a:ahLst/>
              <a:cxnLst/>
              <a:rect l="l" t="t" r="r" b="b"/>
              <a:pathLst>
                <a:path w="101600" h="201929">
                  <a:moveTo>
                    <a:pt x="101523" y="0"/>
                  </a:moveTo>
                  <a:lnTo>
                    <a:pt x="0" y="0"/>
                  </a:lnTo>
                  <a:lnTo>
                    <a:pt x="0" y="201599"/>
                  </a:lnTo>
                  <a:lnTo>
                    <a:pt x="50761" y="201599"/>
                  </a:lnTo>
                  <a:lnTo>
                    <a:pt x="101523" y="201599"/>
                  </a:lnTo>
                  <a:lnTo>
                    <a:pt x="10152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356037" y="4695837"/>
          <a:ext cx="1743075" cy="216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28575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rowSpan="11">
                  <a:txBody>
                    <a:bodyPr/>
                    <a:lstStyle/>
                    <a:p>
                      <a:pPr marR="1968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5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85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3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850" spc="3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900" spc="3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217170" marR="15875" indent="875030" algn="r">
                        <a:lnSpc>
                          <a:spcPct val="132400"/>
                        </a:lnSpc>
                        <a:spcBef>
                          <a:spcPts val="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Milk</a:t>
                      </a:r>
                      <a:r>
                        <a:rPr sz="900" spc="2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spc="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Post-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Yearling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2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Fat</a:t>
                      </a:r>
                      <a:r>
                        <a:rPr sz="900" spc="23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7780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1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7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1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44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r>
                        <a:rPr sz="675" spc="-89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43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Scrotal</a:t>
                      </a:r>
                      <a:r>
                        <a:rPr sz="85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Circumference</a:t>
                      </a:r>
                      <a:r>
                        <a:rPr sz="85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(cm)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  <a:solidFill>
                      <a:srgbClr val="596F4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96" name="object 96"/>
          <p:cNvGrpSpPr/>
          <p:nvPr/>
        </p:nvGrpSpPr>
        <p:grpSpPr>
          <a:xfrm>
            <a:off x="1839601" y="7284955"/>
            <a:ext cx="5269865" cy="1690370"/>
            <a:chOff x="1839601" y="7284955"/>
            <a:chExt cx="5269865" cy="1690370"/>
          </a:xfrm>
        </p:grpSpPr>
        <p:sp>
          <p:nvSpPr>
            <p:cNvPr id="97" name="object 97"/>
            <p:cNvSpPr/>
            <p:nvPr/>
          </p:nvSpPr>
          <p:spPr>
            <a:xfrm>
              <a:off x="1844281" y="7289635"/>
              <a:ext cx="15875" cy="1680845"/>
            </a:xfrm>
            <a:custGeom>
              <a:avLst/>
              <a:gdLst/>
              <a:ahLst/>
              <a:cxnLst/>
              <a:rect l="l" t="t" r="r" b="b"/>
              <a:pathLst>
                <a:path w="15875" h="1680845">
                  <a:moveTo>
                    <a:pt x="0" y="0"/>
                  </a:moveTo>
                  <a:lnTo>
                    <a:pt x="15836" y="1680489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195519" y="7305116"/>
              <a:ext cx="1908175" cy="1639570"/>
            </a:xfrm>
            <a:custGeom>
              <a:avLst/>
              <a:gdLst/>
              <a:ahLst/>
              <a:cxnLst/>
              <a:rect l="l" t="t" r="r" b="b"/>
              <a:pathLst>
                <a:path w="1908175" h="1639570">
                  <a:moveTo>
                    <a:pt x="953998" y="1639087"/>
                  </a:moveTo>
                  <a:lnTo>
                    <a:pt x="0" y="1639087"/>
                  </a:lnTo>
                  <a:lnTo>
                    <a:pt x="0" y="0"/>
                  </a:lnTo>
                  <a:lnTo>
                    <a:pt x="1907641" y="0"/>
                  </a:lnTo>
                  <a:lnTo>
                    <a:pt x="1907641" y="1639087"/>
                  </a:lnTo>
                  <a:lnTo>
                    <a:pt x="953998" y="1639087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344096" y="7625054"/>
            <a:ext cx="9734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Arial MT"/>
                <a:cs typeface="Arial MT"/>
              </a:rPr>
              <a:t>Weight </a:t>
            </a:r>
            <a:r>
              <a:rPr sz="700" dirty="0">
                <a:latin typeface="Arial MT"/>
                <a:cs typeface="Arial MT"/>
              </a:rPr>
              <a:t>/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Day</a:t>
            </a:r>
            <a:r>
              <a:rPr sz="700" spc="-10" dirty="0">
                <a:latin typeface="Arial MT"/>
                <a:cs typeface="Arial MT"/>
              </a:rPr>
              <a:t> of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Age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8696" y="6937819"/>
            <a:ext cx="820419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i="1" dirty="0">
                <a:solidFill>
                  <a:srgbClr val="161616"/>
                </a:solidFill>
                <a:latin typeface="Arial"/>
                <a:cs typeface="Arial"/>
              </a:rPr>
              <a:t>Last</a:t>
            </a:r>
            <a:r>
              <a:rPr sz="850" b="1" i="1" spc="21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b="1" i="1" spc="-10" dirty="0">
                <a:solidFill>
                  <a:srgbClr val="161616"/>
                </a:solidFill>
                <a:latin typeface="Arial"/>
                <a:cs typeface="Arial"/>
              </a:rPr>
              <a:t>Updated:</a:t>
            </a:r>
            <a:endParaRPr sz="8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774664" y="4524743"/>
            <a:ext cx="1323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759" algn="l"/>
                <a:tab pos="986790" algn="l"/>
              </a:tabLst>
            </a:pP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D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B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666177" y="4529518"/>
            <a:ext cx="6513195" cy="2336165"/>
            <a:chOff x="666177" y="4529518"/>
            <a:chExt cx="6513195" cy="2336165"/>
          </a:xfrm>
        </p:grpSpPr>
        <p:sp>
          <p:nvSpPr>
            <p:cNvPr id="103" name="object 103"/>
            <p:cNvSpPr/>
            <p:nvPr/>
          </p:nvSpPr>
          <p:spPr>
            <a:xfrm>
              <a:off x="1334515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334515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3041" y="4732197"/>
              <a:ext cx="1485722" cy="213335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8621" y="4529518"/>
              <a:ext cx="2681244" cy="2319121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1529181" y="4502416"/>
            <a:ext cx="35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ABC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44461" y="4506011"/>
            <a:ext cx="339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EPD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231925" y="7243855"/>
            <a:ext cx="582295" cy="4845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Weight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  <a:p>
            <a:pPr marL="165100">
              <a:lnSpc>
                <a:spcPct val="100000"/>
              </a:lnSpc>
              <a:spcBef>
                <a:spcPts val="630"/>
              </a:spcBef>
            </a:pPr>
            <a:r>
              <a:rPr sz="900" spc="-25" dirty="0">
                <a:latin typeface="Arial MT"/>
                <a:cs typeface="Arial MT"/>
              </a:rPr>
              <a:t>80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636854" y="512902"/>
            <a:ext cx="1879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50" dirty="0"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22402" y="95034"/>
            <a:ext cx="3594735" cy="2981960"/>
            <a:chOff x="122402" y="95034"/>
            <a:chExt cx="3594735" cy="2981960"/>
          </a:xfrm>
        </p:grpSpPr>
        <p:pic>
          <p:nvPicPr>
            <p:cNvPr id="114" name="object 1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762" y="771842"/>
              <a:ext cx="3557879" cy="230471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402" y="95034"/>
              <a:ext cx="968400" cy="534962"/>
            </a:xfrm>
            <a:prstGeom prst="rect">
              <a:avLst/>
            </a:prstGeom>
          </p:spPr>
        </p:pic>
      </p:grp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763" y="2288158"/>
            <a:ext cx="1205280" cy="245516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763" y="2581198"/>
            <a:ext cx="1205280" cy="245516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8286" y="2862719"/>
            <a:ext cx="1211402" cy="229323"/>
          </a:xfrm>
          <a:prstGeom prst="rect">
            <a:avLst/>
          </a:prstGeom>
        </p:spPr>
      </p:pic>
      <p:sp>
        <p:nvSpPr>
          <p:cNvPr id="119" name="object 119"/>
          <p:cNvSpPr txBox="1"/>
          <p:nvPr/>
        </p:nvSpPr>
        <p:spPr>
          <a:xfrm>
            <a:off x="1319402" y="8272703"/>
            <a:ext cx="3003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1,060</a:t>
            </a:r>
            <a:endParaRPr lang="en-CA" sz="900" dirty="0">
              <a:latin typeface="Arial MT"/>
              <a:cs typeface="Arial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379054" y="6918744"/>
            <a:ext cx="68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16-Feb-</a:t>
            </a:r>
            <a:r>
              <a:rPr sz="900" spc="-20" dirty="0">
                <a:latin typeface="Arial MT"/>
                <a:cs typeface="Arial MT"/>
              </a:rPr>
              <a:t>2026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1" name="object 119">
            <a:extLst>
              <a:ext uri="{FF2B5EF4-FFF2-40B4-BE49-F238E27FC236}">
                <a16:creationId xmlns:a16="http://schemas.microsoft.com/office/drawing/2014/main" id="{4A4E97D5-C4B9-A4BC-7B33-B8C12EC84D1E}"/>
              </a:ext>
            </a:extLst>
          </p:cNvPr>
          <p:cNvSpPr txBox="1"/>
          <p:nvPr/>
        </p:nvSpPr>
        <p:spPr>
          <a:xfrm>
            <a:off x="1310531" y="8463100"/>
            <a:ext cx="3003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CA" sz="900" spc="-10" dirty="0">
                <a:latin typeface="Arial MT"/>
                <a:cs typeface="Arial MT"/>
              </a:rPr>
              <a:t>1,169</a:t>
            </a:r>
            <a:endParaRPr lang="en-CA" sz="900" dirty="0">
              <a:latin typeface="Arial MT"/>
              <a:cs typeface="Arial MT"/>
            </a:endParaRPr>
          </a:p>
        </p:txBody>
      </p:sp>
      <p:sp>
        <p:nvSpPr>
          <p:cNvPr id="122" name="object 119">
            <a:extLst>
              <a:ext uri="{FF2B5EF4-FFF2-40B4-BE49-F238E27FC236}">
                <a16:creationId xmlns:a16="http://schemas.microsoft.com/office/drawing/2014/main" id="{FAA33B12-D35C-B6F1-FFD3-98976129B986}"/>
              </a:ext>
            </a:extLst>
          </p:cNvPr>
          <p:cNvSpPr txBox="1"/>
          <p:nvPr/>
        </p:nvSpPr>
        <p:spPr>
          <a:xfrm>
            <a:off x="2043606" y="8463100"/>
            <a:ext cx="3003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CA" sz="900" spc="-10" dirty="0">
                <a:latin typeface="Arial MT"/>
                <a:cs typeface="Arial MT"/>
              </a:rPr>
              <a:t>3.89</a:t>
            </a:r>
            <a:endParaRPr lang="en-CA" sz="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944" y="5295"/>
            <a:ext cx="343916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831215" algn="l"/>
              </a:tabLst>
            </a:pPr>
            <a:r>
              <a:rPr lang="en-CA" sz="2000" b="1" spc="-20" dirty="0">
                <a:solidFill>
                  <a:srgbClr val="FFFFFF"/>
                </a:solidFill>
                <a:latin typeface="Arial"/>
                <a:cs typeface="Arial"/>
              </a:rPr>
              <a:t>28D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100" dirty="0"/>
              <a:t> </a:t>
            </a:r>
            <a:r>
              <a:rPr spc="-25" dirty="0"/>
              <a:t>G2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180" y="337578"/>
            <a:ext cx="4147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5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6</a:t>
            </a:r>
            <a:r>
              <a:rPr sz="1400" spc="11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4257" y="800188"/>
            <a:ext cx="2087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B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 O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32755" y="1002601"/>
            <a:ext cx="733425" cy="982344"/>
            <a:chOff x="5432755" y="1002601"/>
            <a:chExt cx="733425" cy="982344"/>
          </a:xfrm>
        </p:grpSpPr>
        <p:sp>
          <p:nvSpPr>
            <p:cNvPr id="6" name="object 6"/>
            <p:cNvSpPr/>
            <p:nvPr/>
          </p:nvSpPr>
          <p:spPr>
            <a:xfrm>
              <a:off x="5432755" y="1002601"/>
              <a:ext cx="733425" cy="727710"/>
            </a:xfrm>
            <a:custGeom>
              <a:avLst/>
              <a:gdLst/>
              <a:ahLst/>
              <a:cxnLst/>
              <a:rect l="l" t="t" r="r" b="b"/>
              <a:pathLst>
                <a:path w="733425" h="727710">
                  <a:moveTo>
                    <a:pt x="732243" y="0"/>
                  </a:moveTo>
                  <a:lnTo>
                    <a:pt x="0" y="0"/>
                  </a:lnTo>
                  <a:lnTo>
                    <a:pt x="0" y="242633"/>
                  </a:lnTo>
                  <a:lnTo>
                    <a:pt x="366128" y="242633"/>
                  </a:lnTo>
                  <a:lnTo>
                    <a:pt x="732243" y="242633"/>
                  </a:lnTo>
                  <a:lnTo>
                    <a:pt x="732243" y="0"/>
                  </a:lnTo>
                  <a:close/>
                </a:path>
                <a:path w="733425" h="727710">
                  <a:moveTo>
                    <a:pt x="733323" y="484555"/>
                  </a:moveTo>
                  <a:lnTo>
                    <a:pt x="732243" y="484555"/>
                  </a:lnTo>
                  <a:lnTo>
                    <a:pt x="732243" y="243357"/>
                  </a:lnTo>
                  <a:lnTo>
                    <a:pt x="3238" y="243357"/>
                  </a:lnTo>
                  <a:lnTo>
                    <a:pt x="3238" y="484555"/>
                  </a:lnTo>
                  <a:lnTo>
                    <a:pt x="1079" y="484555"/>
                  </a:lnTo>
                  <a:lnTo>
                    <a:pt x="1079" y="727202"/>
                  </a:lnTo>
                  <a:lnTo>
                    <a:pt x="367207" y="727202"/>
                  </a:lnTo>
                  <a:lnTo>
                    <a:pt x="733323" y="727202"/>
                  </a:lnTo>
                  <a:lnTo>
                    <a:pt x="733323" y="484555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3479" y="1735201"/>
              <a:ext cx="732155" cy="249554"/>
            </a:xfrm>
            <a:custGeom>
              <a:avLst/>
              <a:gdLst/>
              <a:ahLst/>
              <a:cxnLst/>
              <a:rect l="l" t="t" r="r" b="b"/>
              <a:pathLst>
                <a:path w="732154" h="249555">
                  <a:moveTo>
                    <a:pt x="731875" y="0"/>
                  </a:moveTo>
                  <a:lnTo>
                    <a:pt x="0" y="0"/>
                  </a:lnTo>
                  <a:lnTo>
                    <a:pt x="0" y="249478"/>
                  </a:lnTo>
                  <a:lnTo>
                    <a:pt x="366115" y="249478"/>
                  </a:lnTo>
                  <a:lnTo>
                    <a:pt x="731875" y="249478"/>
                  </a:lnTo>
                  <a:lnTo>
                    <a:pt x="731875" y="0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840480" y="1003324"/>
            <a:ext cx="665480" cy="975994"/>
          </a:xfrm>
          <a:custGeom>
            <a:avLst/>
            <a:gdLst/>
            <a:ahLst/>
            <a:cxnLst/>
            <a:rect l="l" t="t" r="r" b="b"/>
            <a:pathLst>
              <a:path w="665479" h="975994">
                <a:moveTo>
                  <a:pt x="660234" y="733310"/>
                </a:moveTo>
                <a:lnTo>
                  <a:pt x="0" y="733310"/>
                </a:lnTo>
                <a:lnTo>
                  <a:pt x="0" y="975956"/>
                </a:lnTo>
                <a:lnTo>
                  <a:pt x="330123" y="975956"/>
                </a:lnTo>
                <a:lnTo>
                  <a:pt x="660234" y="975956"/>
                </a:lnTo>
                <a:lnTo>
                  <a:pt x="660234" y="733310"/>
                </a:lnTo>
                <a:close/>
              </a:path>
              <a:path w="665479" h="975994">
                <a:moveTo>
                  <a:pt x="662038" y="0"/>
                </a:moveTo>
                <a:lnTo>
                  <a:pt x="1079" y="0"/>
                </a:lnTo>
                <a:lnTo>
                  <a:pt x="1079" y="242633"/>
                </a:lnTo>
                <a:lnTo>
                  <a:pt x="331558" y="242633"/>
                </a:lnTo>
                <a:lnTo>
                  <a:pt x="662038" y="242633"/>
                </a:lnTo>
                <a:lnTo>
                  <a:pt x="662038" y="0"/>
                </a:lnTo>
                <a:close/>
              </a:path>
              <a:path w="665479" h="975994">
                <a:moveTo>
                  <a:pt x="665276" y="245872"/>
                </a:moveTo>
                <a:lnTo>
                  <a:pt x="1803" y="245872"/>
                </a:lnTo>
                <a:lnTo>
                  <a:pt x="1803" y="484555"/>
                </a:lnTo>
                <a:lnTo>
                  <a:pt x="355" y="484555"/>
                </a:lnTo>
                <a:lnTo>
                  <a:pt x="355" y="727189"/>
                </a:lnTo>
                <a:lnTo>
                  <a:pt x="331558" y="727189"/>
                </a:lnTo>
                <a:lnTo>
                  <a:pt x="662393" y="727189"/>
                </a:lnTo>
                <a:lnTo>
                  <a:pt x="662393" y="488518"/>
                </a:lnTo>
                <a:lnTo>
                  <a:pt x="665276" y="488518"/>
                </a:lnTo>
                <a:lnTo>
                  <a:pt x="665276" y="245872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35259" y="991983"/>
          <a:ext cx="3375024" cy="99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Tattoo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BLPD</a:t>
                      </a:r>
                      <a:r>
                        <a:rPr sz="105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10N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Breed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889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Simmental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Birthdate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23-Feb-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2025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Reg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Colour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Horns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Single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 Ease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Unassisted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837863" y="2076386"/>
            <a:ext cx="920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7571" y="2076386"/>
            <a:ext cx="875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G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2862" y="2076386"/>
            <a:ext cx="6134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47681" y="2273045"/>
            <a:ext cx="2078355" cy="839469"/>
            <a:chOff x="3847681" y="2273045"/>
            <a:chExt cx="2078355" cy="839469"/>
          </a:xfrm>
        </p:grpSpPr>
        <p:sp>
          <p:nvSpPr>
            <p:cNvPr id="14" name="object 14"/>
            <p:cNvSpPr/>
            <p:nvPr/>
          </p:nvSpPr>
          <p:spPr>
            <a:xfrm>
              <a:off x="5051158" y="2280602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72"/>
                  </a:lnTo>
                  <a:lnTo>
                    <a:pt x="437400" y="272872"/>
                  </a:lnTo>
                  <a:lnTo>
                    <a:pt x="874801" y="272872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1158" y="2557437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1158" y="2835719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47681" y="2273045"/>
              <a:ext cx="1203325" cy="839469"/>
            </a:xfrm>
            <a:custGeom>
              <a:avLst/>
              <a:gdLst/>
              <a:ahLst/>
              <a:cxnLst/>
              <a:rect l="l" t="t" r="r" b="b"/>
              <a:pathLst>
                <a:path w="1203325" h="839469">
                  <a:moveTo>
                    <a:pt x="1202753" y="0"/>
                  </a:moveTo>
                  <a:lnTo>
                    <a:pt x="0" y="0"/>
                  </a:lnTo>
                  <a:lnTo>
                    <a:pt x="0" y="839152"/>
                  </a:lnTo>
                  <a:lnTo>
                    <a:pt x="601560" y="839152"/>
                  </a:lnTo>
                  <a:lnTo>
                    <a:pt x="1202753" y="839152"/>
                  </a:lnTo>
                  <a:lnTo>
                    <a:pt x="120275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837418" y="2264218"/>
          <a:ext cx="3348355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BIO$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10" dirty="0">
                          <a:solidFill>
                            <a:srgbClr val="3F3F3F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2857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Balanced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815301" y="3524300"/>
            <a:ext cx="43560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S</a:t>
            </a:r>
            <a:r>
              <a:rPr sz="1000" spc="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I</a:t>
            </a:r>
            <a:r>
              <a:rPr sz="1000" spc="20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R</a:t>
            </a:r>
            <a:r>
              <a:rPr sz="1000" spc="1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31589B"/>
                </a:solidFill>
                <a:latin typeface="Arial MT"/>
                <a:cs typeface="Arial MT"/>
              </a:rPr>
              <a:t>E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30071" y="3306670"/>
            <a:ext cx="971550" cy="1003935"/>
            <a:chOff x="1030071" y="3306670"/>
            <a:chExt cx="971550" cy="100393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85" y="3306670"/>
              <a:ext cx="169140" cy="1692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482" y="4116646"/>
              <a:ext cx="146875" cy="19379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3564" y="3387597"/>
              <a:ext cx="818515" cy="822960"/>
            </a:xfrm>
            <a:custGeom>
              <a:avLst/>
              <a:gdLst/>
              <a:ahLst/>
              <a:cxnLst/>
              <a:rect l="l" t="t" r="r" b="b"/>
              <a:pathLst>
                <a:path w="818514" h="822960">
                  <a:moveTo>
                    <a:pt x="0" y="100075"/>
                  </a:moveTo>
                  <a:lnTo>
                    <a:pt x="0" y="0"/>
                  </a:lnTo>
                  <a:lnTo>
                    <a:pt x="791641" y="0"/>
                  </a:lnTo>
                </a:path>
                <a:path w="818514" h="822960">
                  <a:moveTo>
                    <a:pt x="210959" y="664565"/>
                  </a:moveTo>
                  <a:lnTo>
                    <a:pt x="210959" y="822960"/>
                  </a:lnTo>
                  <a:lnTo>
                    <a:pt x="818273" y="822960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33214" y="3521786"/>
            <a:ext cx="3829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D</a:t>
            </a:r>
            <a:r>
              <a:rPr sz="1000" spc="10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A</a:t>
            </a:r>
            <a:r>
              <a:rPr sz="1000" spc="5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FF0BB2"/>
                </a:solidFill>
                <a:latin typeface="Arial MT"/>
                <a:cs typeface="Arial MT"/>
              </a:rPr>
              <a:t>M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3159" y="3183305"/>
            <a:ext cx="7139940" cy="1252220"/>
            <a:chOff x="83159" y="3183305"/>
            <a:chExt cx="7139940" cy="125222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3983" y="3297773"/>
              <a:ext cx="170476" cy="1705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524" y="4120608"/>
              <a:ext cx="146875" cy="19379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24121" y="3380041"/>
              <a:ext cx="869315" cy="835025"/>
            </a:xfrm>
            <a:custGeom>
              <a:avLst/>
              <a:gdLst/>
              <a:ahLst/>
              <a:cxnLst/>
              <a:rect l="l" t="t" r="r" b="b"/>
              <a:pathLst>
                <a:path w="869314" h="835025">
                  <a:moveTo>
                    <a:pt x="0" y="105473"/>
                  </a:moveTo>
                  <a:lnTo>
                    <a:pt x="0" y="0"/>
                  </a:lnTo>
                  <a:lnTo>
                    <a:pt x="842403" y="0"/>
                  </a:lnTo>
                </a:path>
                <a:path w="869314" h="835025">
                  <a:moveTo>
                    <a:pt x="118084" y="691197"/>
                  </a:moveTo>
                  <a:lnTo>
                    <a:pt x="118084" y="834834"/>
                  </a:lnTo>
                  <a:lnTo>
                    <a:pt x="869035" y="834834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8277" y="3189605"/>
              <a:ext cx="7028180" cy="1239520"/>
            </a:xfrm>
            <a:custGeom>
              <a:avLst/>
              <a:gdLst/>
              <a:ahLst/>
              <a:cxnLst/>
              <a:rect l="l" t="t" r="r" b="b"/>
              <a:pathLst>
                <a:path w="7028180" h="1239520">
                  <a:moveTo>
                    <a:pt x="3513963" y="1239469"/>
                  </a:moveTo>
                  <a:lnTo>
                    <a:pt x="0" y="1239469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239469"/>
                  </a:lnTo>
                  <a:lnTo>
                    <a:pt x="3513963" y="1239469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159" y="3214369"/>
              <a:ext cx="250825" cy="1179830"/>
            </a:xfrm>
            <a:custGeom>
              <a:avLst/>
              <a:gdLst/>
              <a:ahLst/>
              <a:cxnLst/>
              <a:rect l="l" t="t" r="r" b="b"/>
              <a:pathLst>
                <a:path w="250825" h="1179829">
                  <a:moveTo>
                    <a:pt x="250202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0" y="1179830"/>
                  </a:lnTo>
                  <a:lnTo>
                    <a:pt x="250202" y="1179830"/>
                  </a:lnTo>
                  <a:lnTo>
                    <a:pt x="250202" y="590550"/>
                  </a:lnTo>
                  <a:lnTo>
                    <a:pt x="250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3205" y="7228928"/>
            <a:ext cx="7183755" cy="1808480"/>
            <a:chOff x="43205" y="7228928"/>
            <a:chExt cx="7183755" cy="1808480"/>
          </a:xfrm>
        </p:grpSpPr>
        <p:sp>
          <p:nvSpPr>
            <p:cNvPr id="32" name="object 32"/>
            <p:cNvSpPr/>
            <p:nvPr/>
          </p:nvSpPr>
          <p:spPr>
            <a:xfrm>
              <a:off x="192239" y="7235278"/>
              <a:ext cx="7028180" cy="1795780"/>
            </a:xfrm>
            <a:custGeom>
              <a:avLst/>
              <a:gdLst/>
              <a:ahLst/>
              <a:cxnLst/>
              <a:rect l="l" t="t" r="r" b="b"/>
              <a:pathLst>
                <a:path w="7028180" h="1795779">
                  <a:moveTo>
                    <a:pt x="3513963" y="1795322"/>
                  </a:moveTo>
                  <a:lnTo>
                    <a:pt x="0" y="1795322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795322"/>
                  </a:lnTo>
                  <a:lnTo>
                    <a:pt x="3513963" y="1795322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205" y="7313764"/>
              <a:ext cx="262255" cy="1630680"/>
            </a:xfrm>
            <a:custGeom>
              <a:avLst/>
              <a:gdLst/>
              <a:ahLst/>
              <a:cxnLst/>
              <a:rect l="l" t="t" r="r" b="b"/>
              <a:pathLst>
                <a:path w="262255" h="1630679">
                  <a:moveTo>
                    <a:pt x="262077" y="0"/>
                  </a:moveTo>
                  <a:lnTo>
                    <a:pt x="0" y="0"/>
                  </a:lnTo>
                  <a:lnTo>
                    <a:pt x="0" y="1630438"/>
                  </a:lnTo>
                  <a:lnTo>
                    <a:pt x="131038" y="1630438"/>
                  </a:lnTo>
                  <a:lnTo>
                    <a:pt x="262077" y="1630438"/>
                  </a:lnTo>
                  <a:lnTo>
                    <a:pt x="262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7763" y="7404094"/>
            <a:ext cx="174625" cy="1447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 O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 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41" y="3315939"/>
            <a:ext cx="174625" cy="977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 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81700" y="7839621"/>
            <a:ext cx="7410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Hip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 </a:t>
            </a:r>
            <a:r>
              <a:rPr sz="800" spc="-20" dirty="0">
                <a:latin typeface="Arial MT"/>
                <a:cs typeface="Arial MT"/>
              </a:rPr>
              <a:t>(in)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06821" y="8073263"/>
            <a:ext cx="830580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Frame</a:t>
            </a:r>
            <a:endParaRPr sz="900">
              <a:latin typeface="Arial MT"/>
              <a:cs typeface="Arial MT"/>
            </a:endParaRPr>
          </a:p>
          <a:p>
            <a:pPr marL="12700" marR="5080" indent="50165">
              <a:lnSpc>
                <a:spcPct val="164900"/>
              </a:lnSpc>
              <a:spcBef>
                <a:spcPts val="60"/>
              </a:spcBef>
            </a:pP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(cm) </a:t>
            </a:r>
            <a:r>
              <a:rPr sz="800" dirty="0">
                <a:latin typeface="Arial MT"/>
                <a:cs typeface="Arial MT"/>
              </a:rPr>
              <a:t>Adj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365d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</a:t>
            </a:r>
            <a:r>
              <a:rPr sz="800" spc="-20" dirty="0">
                <a:latin typeface="Arial MT"/>
                <a:cs typeface="Arial MT"/>
              </a:rPr>
              <a:t> (cm)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97185" y="8764104"/>
            <a:ext cx="343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Grade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01996" y="7303325"/>
            <a:ext cx="1897380" cy="243204"/>
          </a:xfrm>
          <a:custGeom>
            <a:avLst/>
            <a:gdLst/>
            <a:ahLst/>
            <a:cxnLst/>
            <a:rect l="l" t="t" r="r" b="b"/>
            <a:pathLst>
              <a:path w="1897379" h="243204">
                <a:moveTo>
                  <a:pt x="1896846" y="0"/>
                </a:moveTo>
                <a:lnTo>
                  <a:pt x="0" y="0"/>
                </a:lnTo>
                <a:lnTo>
                  <a:pt x="0" y="242989"/>
                </a:lnTo>
                <a:lnTo>
                  <a:pt x="948601" y="242989"/>
                </a:lnTo>
                <a:lnTo>
                  <a:pt x="1896846" y="242989"/>
                </a:lnTo>
                <a:lnTo>
                  <a:pt x="189684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302459" y="6849249"/>
            <a:ext cx="71437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N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F</a:t>
            </a:r>
            <a:r>
              <a:rPr sz="700" spc="9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0" y="4495444"/>
            <a:ext cx="7223125" cy="2682875"/>
            <a:chOff x="0" y="4495444"/>
            <a:chExt cx="7223125" cy="2682875"/>
          </a:xfrm>
        </p:grpSpPr>
        <p:sp>
          <p:nvSpPr>
            <p:cNvPr id="42" name="object 42"/>
            <p:cNvSpPr/>
            <p:nvPr/>
          </p:nvSpPr>
          <p:spPr>
            <a:xfrm>
              <a:off x="188277" y="4501794"/>
              <a:ext cx="7028180" cy="2670175"/>
            </a:xfrm>
            <a:custGeom>
              <a:avLst/>
              <a:gdLst/>
              <a:ahLst/>
              <a:cxnLst/>
              <a:rect l="l" t="t" r="r" b="b"/>
              <a:pathLst>
                <a:path w="7028180" h="2670175">
                  <a:moveTo>
                    <a:pt x="3513963" y="2669768"/>
                  </a:moveTo>
                  <a:lnTo>
                    <a:pt x="0" y="2669768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2669768"/>
                  </a:lnTo>
                  <a:lnTo>
                    <a:pt x="3513963" y="266976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4625276"/>
              <a:ext cx="445134" cy="2493645"/>
            </a:xfrm>
            <a:custGeom>
              <a:avLst/>
              <a:gdLst/>
              <a:ahLst/>
              <a:cxnLst/>
              <a:rect l="l" t="t" r="r" b="b"/>
              <a:pathLst>
                <a:path w="445134" h="2493645">
                  <a:moveTo>
                    <a:pt x="246595" y="0"/>
                  </a:moveTo>
                  <a:lnTo>
                    <a:pt x="0" y="0"/>
                  </a:lnTo>
                  <a:lnTo>
                    <a:pt x="0" y="2493365"/>
                  </a:lnTo>
                  <a:lnTo>
                    <a:pt x="246595" y="2493365"/>
                  </a:lnTo>
                  <a:lnTo>
                    <a:pt x="246595" y="0"/>
                  </a:lnTo>
                  <a:close/>
                </a:path>
                <a:path w="445134" h="2493645">
                  <a:moveTo>
                    <a:pt x="444601" y="666813"/>
                  </a:moveTo>
                  <a:lnTo>
                    <a:pt x="251637" y="666813"/>
                  </a:lnTo>
                  <a:lnTo>
                    <a:pt x="251637" y="1552003"/>
                  </a:lnTo>
                  <a:lnTo>
                    <a:pt x="251637" y="2438463"/>
                  </a:lnTo>
                  <a:lnTo>
                    <a:pt x="444601" y="2438463"/>
                  </a:lnTo>
                  <a:lnTo>
                    <a:pt x="444601" y="1552003"/>
                  </a:lnTo>
                  <a:lnTo>
                    <a:pt x="444601" y="666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2043" y="4737221"/>
            <a:ext cx="174625" cy="2269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I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V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 L U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 O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12541" y="7580426"/>
            <a:ext cx="1156970" cy="110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610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Back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Fat </a:t>
            </a:r>
            <a:r>
              <a:rPr sz="800" spc="-20" dirty="0">
                <a:latin typeface="Arial MT"/>
                <a:cs typeface="Arial MT"/>
              </a:rPr>
              <a:t>(mm)</a:t>
            </a:r>
            <a:endParaRPr sz="800">
              <a:latin typeface="Arial MT"/>
              <a:cs typeface="Arial MT"/>
            </a:endParaRPr>
          </a:p>
          <a:p>
            <a:pPr marR="44450" algn="r">
              <a:lnSpc>
                <a:spcPct val="100000"/>
              </a:lnSpc>
              <a:spcBef>
                <a:spcPts val="770"/>
              </a:spcBef>
            </a:pPr>
            <a:r>
              <a:rPr sz="900" dirty="0">
                <a:latin typeface="Arial MT"/>
                <a:cs typeface="Arial MT"/>
              </a:rPr>
              <a:t>Rib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</a:t>
            </a:r>
            <a:r>
              <a:rPr sz="675" spc="-30" baseline="30864" dirty="0">
                <a:latin typeface="Arial MT"/>
                <a:cs typeface="Arial MT"/>
              </a:rPr>
              <a:t>2</a:t>
            </a:r>
            <a:r>
              <a:rPr sz="800" spc="-2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R="30480" algn="r">
              <a:lnSpc>
                <a:spcPct val="100000"/>
              </a:lnSpc>
              <a:spcBef>
                <a:spcPts val="750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Rib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</a:t>
            </a:r>
            <a:r>
              <a:rPr sz="675" spc="-30" baseline="30864" dirty="0">
                <a:latin typeface="Arial MT"/>
                <a:cs typeface="Arial MT"/>
              </a:rPr>
              <a:t>2</a:t>
            </a:r>
            <a:r>
              <a:rPr sz="800" spc="-2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R="41910" algn="r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latin typeface="Arial MT"/>
                <a:cs typeface="Arial MT"/>
              </a:rPr>
              <a:t>Marbling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(%)</a:t>
            </a:r>
            <a:endParaRPr sz="800">
              <a:latin typeface="Arial MT"/>
              <a:cs typeface="Arial MT"/>
            </a:endParaRPr>
          </a:p>
          <a:p>
            <a:pPr marR="48260" algn="r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Marbling </a:t>
            </a:r>
            <a:r>
              <a:rPr sz="800" spc="-25" dirty="0">
                <a:latin typeface="Arial MT"/>
                <a:cs typeface="Arial MT"/>
              </a:rPr>
              <a:t>(%)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4720" y="9168420"/>
            <a:ext cx="125095" cy="68072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</a:t>
            </a:r>
            <a:r>
              <a:rPr sz="700" b="1" spc="5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00" dirty="0">
                <a:latin typeface="Arial"/>
                <a:cs typeface="Arial"/>
              </a:rPr>
              <a:t> </a:t>
            </a:r>
            <a:r>
              <a:rPr sz="700" b="1" spc="-50" dirty="0"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6400" y="7288326"/>
            <a:ext cx="6056630" cy="1673225"/>
            <a:chOff x="356400" y="7288326"/>
            <a:chExt cx="6056630" cy="1673225"/>
          </a:xfrm>
        </p:grpSpPr>
        <p:sp>
          <p:nvSpPr>
            <p:cNvPr id="48" name="object 48"/>
            <p:cNvSpPr/>
            <p:nvPr/>
          </p:nvSpPr>
          <p:spPr>
            <a:xfrm>
              <a:off x="6400076" y="7547038"/>
              <a:ext cx="7620" cy="1397000"/>
            </a:xfrm>
            <a:custGeom>
              <a:avLst/>
              <a:gdLst/>
              <a:ahLst/>
              <a:cxnLst/>
              <a:rect l="l" t="t" r="r" b="b"/>
              <a:pathLst>
                <a:path w="7620" h="1397000">
                  <a:moveTo>
                    <a:pt x="0" y="0"/>
                  </a:moveTo>
                  <a:lnTo>
                    <a:pt x="7569" y="1396796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59125" y="7294676"/>
              <a:ext cx="2092960" cy="1660525"/>
            </a:xfrm>
            <a:custGeom>
              <a:avLst/>
              <a:gdLst/>
              <a:ahLst/>
              <a:cxnLst/>
              <a:rect l="l" t="t" r="r" b="b"/>
              <a:pathLst>
                <a:path w="2092960" h="1660525">
                  <a:moveTo>
                    <a:pt x="1046518" y="1659966"/>
                  </a:moveTo>
                  <a:lnTo>
                    <a:pt x="0" y="1659966"/>
                  </a:lnTo>
                  <a:lnTo>
                    <a:pt x="0" y="0"/>
                  </a:lnTo>
                  <a:lnTo>
                    <a:pt x="2092680" y="0"/>
                  </a:lnTo>
                  <a:lnTo>
                    <a:pt x="2092680" y="1659966"/>
                  </a:lnTo>
                  <a:lnTo>
                    <a:pt x="1046518" y="1659966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6400" y="7300797"/>
              <a:ext cx="765810" cy="246379"/>
            </a:xfrm>
            <a:custGeom>
              <a:avLst/>
              <a:gdLst/>
              <a:ahLst/>
              <a:cxnLst/>
              <a:rect l="l" t="t" r="r" b="b"/>
              <a:pathLst>
                <a:path w="765810" h="246379">
                  <a:moveTo>
                    <a:pt x="765721" y="0"/>
                  </a:moveTo>
                  <a:lnTo>
                    <a:pt x="0" y="0"/>
                  </a:lnTo>
                  <a:lnTo>
                    <a:pt x="0" y="245884"/>
                  </a:lnTo>
                  <a:lnTo>
                    <a:pt x="383044" y="245884"/>
                  </a:lnTo>
                  <a:lnTo>
                    <a:pt x="765721" y="245884"/>
                  </a:lnTo>
                  <a:lnTo>
                    <a:pt x="76572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66294" y="7332738"/>
            <a:ext cx="711835" cy="159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Stage</a:t>
            </a:r>
            <a:endParaRPr sz="1000" dirty="0">
              <a:latin typeface="Arial MT"/>
              <a:cs typeface="Arial MT"/>
            </a:endParaRPr>
          </a:p>
          <a:p>
            <a:pPr marR="63500" algn="r">
              <a:lnSpc>
                <a:spcPct val="100000"/>
              </a:lnSpc>
              <a:spcBef>
                <a:spcPts val="750"/>
              </a:spcBef>
            </a:pPr>
            <a:r>
              <a:rPr sz="900" spc="-10" dirty="0">
                <a:latin typeface="Arial MT"/>
                <a:cs typeface="Arial MT"/>
              </a:rPr>
              <a:t>Birth</a:t>
            </a:r>
            <a:endParaRPr sz="900" dirty="0">
              <a:latin typeface="Arial MT"/>
              <a:cs typeface="Arial MT"/>
            </a:endParaRPr>
          </a:p>
          <a:p>
            <a:pPr marL="144145" marR="63500" indent="45720" algn="r">
              <a:lnSpc>
                <a:spcPct val="169300"/>
              </a:lnSpc>
              <a:spcBef>
                <a:spcPts val="25"/>
              </a:spcBef>
            </a:pPr>
            <a:r>
              <a:rPr sz="900" spc="-10" dirty="0">
                <a:latin typeface="Arial MT"/>
                <a:cs typeface="Arial MT"/>
              </a:rPr>
              <a:t>Weaning </a:t>
            </a:r>
            <a:r>
              <a:rPr sz="900" dirty="0">
                <a:latin typeface="Arial MT"/>
                <a:cs typeface="Arial MT"/>
              </a:rPr>
              <a:t>Adj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WWT</a:t>
            </a:r>
            <a:endParaRPr sz="900" dirty="0">
              <a:latin typeface="Arial MT"/>
              <a:cs typeface="Arial MT"/>
            </a:endParaRPr>
          </a:p>
          <a:p>
            <a:pPr marL="394335" marR="74930" indent="-1270" algn="r">
              <a:lnSpc>
                <a:spcPct val="174000"/>
              </a:lnSpc>
            </a:pPr>
            <a:r>
              <a:rPr sz="900" spc="-25" dirty="0">
                <a:latin typeface="Arial MT"/>
                <a:cs typeface="Arial MT"/>
              </a:rPr>
              <a:t>SOT </a:t>
            </a:r>
            <a:r>
              <a:rPr lang="en-CA" sz="900" spc="-25" dirty="0">
                <a:latin typeface="Arial MT"/>
                <a:cs typeface="Arial MT"/>
              </a:rPr>
              <a:t>28D</a:t>
            </a:r>
            <a:endParaRPr sz="900" dirty="0">
              <a:latin typeface="Arial MT"/>
              <a:cs typeface="Arial MT"/>
            </a:endParaRPr>
          </a:p>
          <a:p>
            <a:pPr marR="75565" algn="r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5" dirty="0">
                <a:latin typeface="Arial MT"/>
                <a:cs typeface="Arial MT"/>
              </a:rPr>
              <a:t> YWT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55076" y="7300798"/>
            <a:ext cx="737870" cy="244475"/>
          </a:xfrm>
          <a:custGeom>
            <a:avLst/>
            <a:gdLst/>
            <a:ahLst/>
            <a:cxnLst/>
            <a:rect l="l" t="t" r="r" b="b"/>
            <a:pathLst>
              <a:path w="737869" h="244475">
                <a:moveTo>
                  <a:pt x="737641" y="0"/>
                </a:moveTo>
                <a:lnTo>
                  <a:pt x="0" y="0"/>
                </a:lnTo>
                <a:lnTo>
                  <a:pt x="0" y="244436"/>
                </a:lnTo>
                <a:lnTo>
                  <a:pt x="368998" y="244436"/>
                </a:lnTo>
                <a:lnTo>
                  <a:pt x="737641" y="244436"/>
                </a:lnTo>
                <a:lnTo>
                  <a:pt x="737641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864797" y="7332738"/>
            <a:ext cx="7219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ADG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097635" y="7300798"/>
            <a:ext cx="3848735" cy="1656714"/>
            <a:chOff x="1097635" y="7300798"/>
            <a:chExt cx="3848735" cy="1656714"/>
          </a:xfrm>
        </p:grpSpPr>
        <p:sp>
          <p:nvSpPr>
            <p:cNvPr id="55" name="object 55"/>
            <p:cNvSpPr/>
            <p:nvPr/>
          </p:nvSpPr>
          <p:spPr>
            <a:xfrm>
              <a:off x="1097635" y="7300798"/>
              <a:ext cx="792480" cy="244475"/>
            </a:xfrm>
            <a:custGeom>
              <a:avLst/>
              <a:gdLst/>
              <a:ahLst/>
              <a:cxnLst/>
              <a:rect l="l" t="t" r="r" b="b"/>
              <a:pathLst>
                <a:path w="792480" h="244475">
                  <a:moveTo>
                    <a:pt x="792365" y="0"/>
                  </a:moveTo>
                  <a:lnTo>
                    <a:pt x="0" y="0"/>
                  </a:lnTo>
                  <a:lnTo>
                    <a:pt x="0" y="244436"/>
                  </a:lnTo>
                  <a:lnTo>
                    <a:pt x="396367" y="244436"/>
                  </a:lnTo>
                  <a:lnTo>
                    <a:pt x="792365" y="244436"/>
                  </a:lnTo>
                  <a:lnTo>
                    <a:pt x="792365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94365" y="7547038"/>
              <a:ext cx="7620" cy="1405890"/>
            </a:xfrm>
            <a:custGeom>
              <a:avLst/>
              <a:gdLst/>
              <a:ahLst/>
              <a:cxnLst/>
              <a:rect l="l" t="t" r="r" b="b"/>
              <a:pathLst>
                <a:path w="7620" h="1405890">
                  <a:moveTo>
                    <a:pt x="0" y="0"/>
                  </a:moveTo>
                  <a:lnTo>
                    <a:pt x="7556" y="1405445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65602" y="7303325"/>
              <a:ext cx="2080895" cy="243204"/>
            </a:xfrm>
            <a:custGeom>
              <a:avLst/>
              <a:gdLst/>
              <a:ahLst/>
              <a:cxnLst/>
              <a:rect l="l" t="t" r="r" b="b"/>
              <a:pathLst>
                <a:path w="2080895" h="243204">
                  <a:moveTo>
                    <a:pt x="2080437" y="0"/>
                  </a:moveTo>
                  <a:lnTo>
                    <a:pt x="0" y="0"/>
                  </a:lnTo>
                  <a:lnTo>
                    <a:pt x="0" y="242989"/>
                  </a:lnTo>
                  <a:lnTo>
                    <a:pt x="1040396" y="242989"/>
                  </a:lnTo>
                  <a:lnTo>
                    <a:pt x="2080437" y="242989"/>
                  </a:lnTo>
                  <a:lnTo>
                    <a:pt x="2080437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013824" y="6819683"/>
            <a:ext cx="3698240" cy="6953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867535">
              <a:lnSpc>
                <a:spcPct val="100000"/>
              </a:lnSpc>
              <a:spcBef>
                <a:spcPts val="3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S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U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P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</a:t>
            </a:r>
            <a:r>
              <a:rPr sz="900" b="1" spc="6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170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K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G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</a:t>
            </a:r>
            <a:r>
              <a:rPr sz="900" b="1" spc="175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(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%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900">
              <a:latin typeface="Arial"/>
              <a:cs typeface="Arial"/>
            </a:endParaRPr>
          </a:p>
          <a:p>
            <a:pPr marL="586105">
              <a:lnSpc>
                <a:spcPct val="100000"/>
              </a:lnSpc>
              <a:tabLst>
                <a:tab pos="2588895" algn="l"/>
              </a:tabLst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Ultrasound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	Physical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Evaluation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66839" y="9170999"/>
            <a:ext cx="4135754" cy="245745"/>
          </a:xfrm>
          <a:custGeom>
            <a:avLst/>
            <a:gdLst/>
            <a:ahLst/>
            <a:cxnLst/>
            <a:rect l="l" t="t" r="r" b="b"/>
            <a:pathLst>
              <a:path w="4135754" h="245745">
                <a:moveTo>
                  <a:pt x="4135323" y="0"/>
                </a:moveTo>
                <a:lnTo>
                  <a:pt x="0" y="0"/>
                </a:lnTo>
                <a:lnTo>
                  <a:pt x="0" y="245160"/>
                </a:lnTo>
                <a:lnTo>
                  <a:pt x="2067839" y="245160"/>
                </a:lnTo>
                <a:lnTo>
                  <a:pt x="4135323" y="245160"/>
                </a:lnTo>
                <a:lnTo>
                  <a:pt x="413532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59994" y="9173514"/>
            <a:ext cx="4143375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3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Consignor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Comments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37163" y="9167761"/>
            <a:ext cx="2537460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35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Contact</a:t>
            </a:r>
            <a:endParaRPr sz="1000">
              <a:latin typeface="Arial MT"/>
              <a:cs typeface="Arial MT"/>
            </a:endParaRPr>
          </a:p>
          <a:p>
            <a:pPr marL="24765" algn="ctr">
              <a:lnSpc>
                <a:spcPct val="100000"/>
              </a:lnSpc>
              <a:spcBef>
                <a:spcPts val="57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PAUL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DREW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endParaRPr sz="900">
              <a:latin typeface="Arial"/>
              <a:cs typeface="Arial"/>
            </a:endParaRPr>
          </a:p>
          <a:p>
            <a:pPr marL="19050" algn="ctr">
              <a:lnSpc>
                <a:spcPct val="100000"/>
              </a:lnSpc>
              <a:spcBef>
                <a:spcPts val="3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DREW</a:t>
            </a: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SIMMENTALS</a:t>
            </a:r>
            <a:endParaRPr sz="800">
              <a:latin typeface="Arial"/>
              <a:cs typeface="Arial"/>
            </a:endParaRPr>
          </a:p>
          <a:p>
            <a:pPr marL="21590" algn="ctr">
              <a:lnSpc>
                <a:spcPct val="100000"/>
              </a:lnSpc>
              <a:spcBef>
                <a:spcPts val="360"/>
              </a:spcBef>
            </a:pP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</a:rPr>
              <a:t>519-524-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4648</a:t>
            </a:r>
            <a:r>
              <a:rPr sz="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7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paulblack@hurontel.on.ca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53644" y="7286891"/>
            <a:ext cx="2245995" cy="1689735"/>
            <a:chOff x="353644" y="7286891"/>
            <a:chExt cx="2245995" cy="1689735"/>
          </a:xfrm>
        </p:grpSpPr>
        <p:sp>
          <p:nvSpPr>
            <p:cNvPr id="63" name="object 63"/>
            <p:cNvSpPr/>
            <p:nvPr/>
          </p:nvSpPr>
          <p:spPr>
            <a:xfrm>
              <a:off x="1082522" y="7297915"/>
              <a:ext cx="14604" cy="1671320"/>
            </a:xfrm>
            <a:custGeom>
              <a:avLst/>
              <a:gdLst/>
              <a:ahLst/>
              <a:cxnLst/>
              <a:rect l="l" t="t" r="r" b="b"/>
              <a:pathLst>
                <a:path w="14605" h="1671320">
                  <a:moveTo>
                    <a:pt x="0" y="0"/>
                  </a:moveTo>
                  <a:lnTo>
                    <a:pt x="14401" y="1671129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9994" y="7293241"/>
              <a:ext cx="2233295" cy="1677035"/>
            </a:xfrm>
            <a:custGeom>
              <a:avLst/>
              <a:gdLst/>
              <a:ahLst/>
              <a:cxnLst/>
              <a:rect l="l" t="t" r="r" b="b"/>
              <a:pathLst>
                <a:path w="2233295" h="1677034">
                  <a:moveTo>
                    <a:pt x="1116368" y="1676514"/>
                  </a:moveTo>
                  <a:lnTo>
                    <a:pt x="0" y="1676514"/>
                  </a:lnTo>
                  <a:lnTo>
                    <a:pt x="0" y="0"/>
                  </a:lnTo>
                  <a:lnTo>
                    <a:pt x="2232723" y="0"/>
                  </a:lnTo>
                  <a:lnTo>
                    <a:pt x="2232723" y="1676514"/>
                  </a:lnTo>
                  <a:lnTo>
                    <a:pt x="1116368" y="1676514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312422" y="8747899"/>
            <a:ext cx="9702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Breeding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Soundness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841707" y="33489"/>
            <a:ext cx="669290" cy="407034"/>
            <a:chOff x="5841707" y="33489"/>
            <a:chExt cx="669290" cy="407034"/>
          </a:xfrm>
        </p:grpSpPr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804" y="33489"/>
              <a:ext cx="494258" cy="26819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1707" y="277926"/>
              <a:ext cx="668870" cy="161988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71157" y="6148794"/>
            <a:ext cx="180340" cy="548640"/>
            <a:chOff x="371157" y="6148794"/>
            <a:chExt cx="180340" cy="548640"/>
          </a:xfrm>
        </p:grpSpPr>
        <p:sp>
          <p:nvSpPr>
            <p:cNvPr id="70" name="object 70"/>
            <p:cNvSpPr/>
            <p:nvPr/>
          </p:nvSpPr>
          <p:spPr>
            <a:xfrm>
              <a:off x="490321" y="6151321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71157" y="614879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844" y="615240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0321" y="633276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1157" y="633023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9844" y="633384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0321" y="65163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71157" y="651419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9844" y="65174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367195" y="4702683"/>
            <a:ext cx="195580" cy="1264285"/>
            <a:chOff x="367195" y="4702683"/>
            <a:chExt cx="195580" cy="1264285"/>
          </a:xfrm>
        </p:grpSpPr>
        <p:sp>
          <p:nvSpPr>
            <p:cNvPr id="80" name="object 80"/>
            <p:cNvSpPr/>
            <p:nvPr/>
          </p:nvSpPr>
          <p:spPr>
            <a:xfrm>
              <a:off x="490321" y="56055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71157" y="56030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9844" y="56066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0321" y="578628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71157" y="57837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9844" y="578699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67195" y="5250243"/>
              <a:ext cx="189230" cy="352425"/>
            </a:xfrm>
            <a:custGeom>
              <a:avLst/>
              <a:gdLst/>
              <a:ahLst/>
              <a:cxnLst/>
              <a:rect l="l" t="t" r="r" b="b"/>
              <a:pathLst>
                <a:path w="189229" h="352425">
                  <a:moveTo>
                    <a:pt x="188645" y="0"/>
                  </a:moveTo>
                  <a:lnTo>
                    <a:pt x="0" y="0"/>
                  </a:lnTo>
                  <a:lnTo>
                    <a:pt x="0" y="172440"/>
                  </a:lnTo>
                  <a:lnTo>
                    <a:pt x="0" y="179641"/>
                  </a:lnTo>
                  <a:lnTo>
                    <a:pt x="0" y="352082"/>
                  </a:lnTo>
                  <a:lnTo>
                    <a:pt x="94322" y="352082"/>
                  </a:lnTo>
                  <a:lnTo>
                    <a:pt x="188645" y="352082"/>
                  </a:lnTo>
                  <a:lnTo>
                    <a:pt x="188645" y="179641"/>
                  </a:lnTo>
                  <a:lnTo>
                    <a:pt x="188645" y="172440"/>
                  </a:lnTo>
                  <a:lnTo>
                    <a:pt x="1886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90321" y="48927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71157" y="48902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9844" y="48938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90321" y="507492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1157" y="507240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607" y="179628"/>
                  </a:lnTo>
                  <a:lnTo>
                    <a:pt x="60845" y="179628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29844" y="507564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0446" y="4702683"/>
              <a:ext cx="90170" cy="179705"/>
            </a:xfrm>
            <a:custGeom>
              <a:avLst/>
              <a:gdLst/>
              <a:ahLst/>
              <a:cxnLst/>
              <a:rect l="l" t="t" r="r" b="b"/>
              <a:pathLst>
                <a:path w="90170" h="179704">
                  <a:moveTo>
                    <a:pt x="89636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44996" y="179641"/>
                  </a:lnTo>
                  <a:lnTo>
                    <a:pt x="89636" y="179641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0794" y="4702683"/>
              <a:ext cx="101600" cy="201930"/>
            </a:xfrm>
            <a:custGeom>
              <a:avLst/>
              <a:gdLst/>
              <a:ahLst/>
              <a:cxnLst/>
              <a:rect l="l" t="t" r="r" b="b"/>
              <a:pathLst>
                <a:path w="101600" h="201929">
                  <a:moveTo>
                    <a:pt x="101523" y="0"/>
                  </a:moveTo>
                  <a:lnTo>
                    <a:pt x="0" y="0"/>
                  </a:lnTo>
                  <a:lnTo>
                    <a:pt x="0" y="201599"/>
                  </a:lnTo>
                  <a:lnTo>
                    <a:pt x="50761" y="201599"/>
                  </a:lnTo>
                  <a:lnTo>
                    <a:pt x="101523" y="201599"/>
                  </a:lnTo>
                  <a:lnTo>
                    <a:pt x="10152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356037" y="4695837"/>
          <a:ext cx="1743075" cy="216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28575">
                      <a:solidFill>
                        <a:srgbClr val="737373"/>
                      </a:solidFill>
                      <a:prstDash val="solid"/>
                    </a:lnB>
                  </a:tcPr>
                </a:tc>
                <a:tc rowSpan="12"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95250" marR="18415" indent="584200" algn="r">
                        <a:lnSpc>
                          <a:spcPct val="132000"/>
                        </a:lnSpc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5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r>
                        <a:rPr sz="800" spc="5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85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3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850" spc="3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900" spc="3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217170" marR="15875" indent="875030" algn="r">
                        <a:lnSpc>
                          <a:spcPct val="132400"/>
                        </a:lnSpc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Milk</a:t>
                      </a:r>
                      <a:r>
                        <a:rPr sz="900" spc="2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spc="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Post-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Yearling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2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Fat</a:t>
                      </a:r>
                      <a:r>
                        <a:rPr sz="900" spc="23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778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1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7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1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44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r>
                        <a:rPr sz="675" spc="-89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43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Scrotal</a:t>
                      </a:r>
                      <a:r>
                        <a:rPr sz="85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Circumference</a:t>
                      </a:r>
                      <a:r>
                        <a:rPr sz="85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(cm)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  <a:solidFill>
                      <a:srgbClr val="596F4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96" name="object 96"/>
          <p:cNvGrpSpPr/>
          <p:nvPr/>
        </p:nvGrpSpPr>
        <p:grpSpPr>
          <a:xfrm>
            <a:off x="1839601" y="7284955"/>
            <a:ext cx="5269865" cy="1690370"/>
            <a:chOff x="1839601" y="7284955"/>
            <a:chExt cx="5269865" cy="1690370"/>
          </a:xfrm>
        </p:grpSpPr>
        <p:sp>
          <p:nvSpPr>
            <p:cNvPr id="97" name="object 97"/>
            <p:cNvSpPr/>
            <p:nvPr/>
          </p:nvSpPr>
          <p:spPr>
            <a:xfrm>
              <a:off x="1844281" y="7289635"/>
              <a:ext cx="15875" cy="1680845"/>
            </a:xfrm>
            <a:custGeom>
              <a:avLst/>
              <a:gdLst/>
              <a:ahLst/>
              <a:cxnLst/>
              <a:rect l="l" t="t" r="r" b="b"/>
              <a:pathLst>
                <a:path w="15875" h="1680845">
                  <a:moveTo>
                    <a:pt x="0" y="0"/>
                  </a:moveTo>
                  <a:lnTo>
                    <a:pt x="15836" y="1680489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195519" y="7305116"/>
              <a:ext cx="1908175" cy="1639570"/>
            </a:xfrm>
            <a:custGeom>
              <a:avLst/>
              <a:gdLst/>
              <a:ahLst/>
              <a:cxnLst/>
              <a:rect l="l" t="t" r="r" b="b"/>
              <a:pathLst>
                <a:path w="1908175" h="1639570">
                  <a:moveTo>
                    <a:pt x="953998" y="1639087"/>
                  </a:moveTo>
                  <a:lnTo>
                    <a:pt x="0" y="1639087"/>
                  </a:lnTo>
                  <a:lnTo>
                    <a:pt x="0" y="0"/>
                  </a:lnTo>
                  <a:lnTo>
                    <a:pt x="1907641" y="0"/>
                  </a:lnTo>
                  <a:lnTo>
                    <a:pt x="1907641" y="1639087"/>
                  </a:lnTo>
                  <a:lnTo>
                    <a:pt x="953998" y="1639087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344096" y="7625054"/>
            <a:ext cx="9734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Arial MT"/>
                <a:cs typeface="Arial MT"/>
              </a:rPr>
              <a:t>Weight </a:t>
            </a:r>
            <a:r>
              <a:rPr sz="700" dirty="0">
                <a:latin typeface="Arial MT"/>
                <a:cs typeface="Arial MT"/>
              </a:rPr>
              <a:t>/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Day</a:t>
            </a:r>
            <a:r>
              <a:rPr sz="700" spc="-10" dirty="0">
                <a:latin typeface="Arial MT"/>
                <a:cs typeface="Arial MT"/>
              </a:rPr>
              <a:t> of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Age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8696" y="6937819"/>
            <a:ext cx="820419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i="1" dirty="0">
                <a:solidFill>
                  <a:srgbClr val="161616"/>
                </a:solidFill>
                <a:latin typeface="Arial"/>
                <a:cs typeface="Arial"/>
              </a:rPr>
              <a:t>Last</a:t>
            </a:r>
            <a:r>
              <a:rPr sz="850" b="1" i="1" spc="21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b="1" i="1" spc="-10" dirty="0">
                <a:solidFill>
                  <a:srgbClr val="161616"/>
                </a:solidFill>
                <a:latin typeface="Arial"/>
                <a:cs typeface="Arial"/>
              </a:rPr>
              <a:t>Updated:</a:t>
            </a:r>
            <a:endParaRPr sz="8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774664" y="4524743"/>
            <a:ext cx="1323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759" algn="l"/>
                <a:tab pos="986790" algn="l"/>
              </a:tabLst>
            </a:pP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D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B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666177" y="4529518"/>
            <a:ext cx="6513195" cy="2336165"/>
            <a:chOff x="666177" y="4529518"/>
            <a:chExt cx="6513195" cy="2336165"/>
          </a:xfrm>
        </p:grpSpPr>
        <p:sp>
          <p:nvSpPr>
            <p:cNvPr id="103" name="object 103"/>
            <p:cNvSpPr/>
            <p:nvPr/>
          </p:nvSpPr>
          <p:spPr>
            <a:xfrm>
              <a:off x="1334515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334515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3041" y="4732197"/>
              <a:ext cx="1485722" cy="213335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8621" y="4529518"/>
              <a:ext cx="2681244" cy="2319121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1529181" y="4502416"/>
            <a:ext cx="35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ABC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44461" y="4506011"/>
            <a:ext cx="339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EPD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231925" y="7243855"/>
            <a:ext cx="582295" cy="4845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Weight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  <a:p>
            <a:pPr marL="165100">
              <a:lnSpc>
                <a:spcPct val="100000"/>
              </a:lnSpc>
              <a:spcBef>
                <a:spcPts val="630"/>
              </a:spcBef>
            </a:pPr>
            <a:r>
              <a:rPr sz="900" spc="-25" dirty="0">
                <a:latin typeface="Arial MT"/>
                <a:cs typeface="Arial MT"/>
              </a:rPr>
              <a:t>80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636854" y="512902"/>
            <a:ext cx="1879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50" dirty="0"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22402" y="95034"/>
            <a:ext cx="3594735" cy="2981960"/>
            <a:chOff x="122402" y="95034"/>
            <a:chExt cx="3594735" cy="2981960"/>
          </a:xfrm>
        </p:grpSpPr>
        <p:pic>
          <p:nvPicPr>
            <p:cNvPr id="114" name="object 1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762" y="771842"/>
              <a:ext cx="3557879" cy="230471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402" y="95034"/>
              <a:ext cx="968400" cy="534962"/>
            </a:xfrm>
            <a:prstGeom prst="rect">
              <a:avLst/>
            </a:prstGeom>
          </p:spPr>
        </p:pic>
      </p:grp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763" y="2288158"/>
            <a:ext cx="1205280" cy="245516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763" y="2581198"/>
            <a:ext cx="1205280" cy="245516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8286" y="2862719"/>
            <a:ext cx="1211402" cy="229323"/>
          </a:xfrm>
          <a:prstGeom prst="rect">
            <a:avLst/>
          </a:prstGeom>
        </p:spPr>
      </p:pic>
      <p:sp>
        <p:nvSpPr>
          <p:cNvPr id="119" name="object 119"/>
          <p:cNvSpPr txBox="1"/>
          <p:nvPr/>
        </p:nvSpPr>
        <p:spPr>
          <a:xfrm>
            <a:off x="1319402" y="8272703"/>
            <a:ext cx="3003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1,121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379054" y="6918744"/>
            <a:ext cx="68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16-Feb-</a:t>
            </a:r>
            <a:r>
              <a:rPr sz="900" spc="-20" dirty="0">
                <a:latin typeface="Arial MT"/>
                <a:cs typeface="Arial MT"/>
              </a:rPr>
              <a:t>2026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1" name="object 119">
            <a:extLst>
              <a:ext uri="{FF2B5EF4-FFF2-40B4-BE49-F238E27FC236}">
                <a16:creationId xmlns:a16="http://schemas.microsoft.com/office/drawing/2014/main" id="{8988F1B9-0E91-2CA4-31DB-C3D8218BBC39}"/>
              </a:ext>
            </a:extLst>
          </p:cNvPr>
          <p:cNvSpPr txBox="1"/>
          <p:nvPr/>
        </p:nvSpPr>
        <p:spPr>
          <a:xfrm>
            <a:off x="1310531" y="8463100"/>
            <a:ext cx="3003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CA" sz="900" spc="-10" dirty="0">
                <a:latin typeface="Arial MT"/>
                <a:cs typeface="Arial MT"/>
              </a:rPr>
              <a:t>1,229</a:t>
            </a:r>
            <a:endParaRPr lang="en-CA" sz="900" dirty="0">
              <a:latin typeface="Arial MT"/>
              <a:cs typeface="Arial MT"/>
            </a:endParaRPr>
          </a:p>
        </p:txBody>
      </p:sp>
      <p:sp>
        <p:nvSpPr>
          <p:cNvPr id="122" name="object 119">
            <a:extLst>
              <a:ext uri="{FF2B5EF4-FFF2-40B4-BE49-F238E27FC236}">
                <a16:creationId xmlns:a16="http://schemas.microsoft.com/office/drawing/2014/main" id="{8E2AB567-7F19-3D9B-8F69-DD517385D157}"/>
              </a:ext>
            </a:extLst>
          </p:cNvPr>
          <p:cNvSpPr txBox="1"/>
          <p:nvPr/>
        </p:nvSpPr>
        <p:spPr>
          <a:xfrm>
            <a:off x="2043531" y="8463100"/>
            <a:ext cx="3003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CA" sz="900" spc="-10" dirty="0">
                <a:latin typeface="Arial MT"/>
                <a:cs typeface="Arial MT"/>
              </a:rPr>
              <a:t>3.86</a:t>
            </a:r>
            <a:endParaRPr lang="en-CA" sz="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7944" y="5295"/>
            <a:ext cx="3439160" cy="3670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831215" algn="l"/>
              </a:tabLst>
            </a:pPr>
            <a:r>
              <a:rPr lang="en-CA" sz="2000" b="1" spc="-20" dirty="0">
                <a:solidFill>
                  <a:srgbClr val="FFFFFF"/>
                </a:solidFill>
                <a:latin typeface="Arial"/>
                <a:cs typeface="Arial"/>
              </a:rPr>
              <a:t>28D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/>
              <a:t>PostHaven</a:t>
            </a:r>
            <a:r>
              <a:rPr spc="85" dirty="0"/>
              <a:t> </a:t>
            </a:r>
            <a:r>
              <a:rPr dirty="0"/>
              <a:t>Farm</a:t>
            </a:r>
            <a:r>
              <a:rPr spc="100" dirty="0"/>
              <a:t> </a:t>
            </a:r>
            <a:r>
              <a:rPr spc="-25" dirty="0"/>
              <a:t>G2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180" y="337578"/>
            <a:ext cx="41478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b="1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b="1" spc="-2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3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5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0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6</a:t>
            </a:r>
            <a:r>
              <a:rPr sz="1400" spc="110" dirty="0">
                <a:latin typeface="Arial MT"/>
                <a:cs typeface="Arial MT"/>
              </a:rPr>
              <a:t>  </a:t>
            </a:r>
            <a:r>
              <a:rPr sz="1400" spc="-10" dirty="0">
                <a:latin typeface="Arial MT"/>
                <a:cs typeface="Arial MT"/>
              </a:rPr>
              <a:t>B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</a:t>
            </a:r>
            <a:r>
              <a:rPr sz="1400" spc="105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l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4257" y="800188"/>
            <a:ext cx="2087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B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C</a:t>
            </a:r>
            <a:r>
              <a:rPr sz="1100" b="1" spc="135" dirty="0">
                <a:latin typeface="Arial"/>
                <a:cs typeface="Arial"/>
              </a:rPr>
              <a:t> 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F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A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 O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32755" y="1002601"/>
            <a:ext cx="733425" cy="982344"/>
            <a:chOff x="5432755" y="1002601"/>
            <a:chExt cx="733425" cy="982344"/>
          </a:xfrm>
        </p:grpSpPr>
        <p:sp>
          <p:nvSpPr>
            <p:cNvPr id="6" name="object 6"/>
            <p:cNvSpPr/>
            <p:nvPr/>
          </p:nvSpPr>
          <p:spPr>
            <a:xfrm>
              <a:off x="5432755" y="1002601"/>
              <a:ext cx="733425" cy="727710"/>
            </a:xfrm>
            <a:custGeom>
              <a:avLst/>
              <a:gdLst/>
              <a:ahLst/>
              <a:cxnLst/>
              <a:rect l="l" t="t" r="r" b="b"/>
              <a:pathLst>
                <a:path w="733425" h="727710">
                  <a:moveTo>
                    <a:pt x="732243" y="0"/>
                  </a:moveTo>
                  <a:lnTo>
                    <a:pt x="0" y="0"/>
                  </a:lnTo>
                  <a:lnTo>
                    <a:pt x="0" y="242633"/>
                  </a:lnTo>
                  <a:lnTo>
                    <a:pt x="366128" y="242633"/>
                  </a:lnTo>
                  <a:lnTo>
                    <a:pt x="732243" y="242633"/>
                  </a:lnTo>
                  <a:lnTo>
                    <a:pt x="732243" y="0"/>
                  </a:lnTo>
                  <a:close/>
                </a:path>
                <a:path w="733425" h="727710">
                  <a:moveTo>
                    <a:pt x="733323" y="484555"/>
                  </a:moveTo>
                  <a:lnTo>
                    <a:pt x="732243" y="484555"/>
                  </a:lnTo>
                  <a:lnTo>
                    <a:pt x="732243" y="243357"/>
                  </a:lnTo>
                  <a:lnTo>
                    <a:pt x="3238" y="243357"/>
                  </a:lnTo>
                  <a:lnTo>
                    <a:pt x="3238" y="484555"/>
                  </a:lnTo>
                  <a:lnTo>
                    <a:pt x="1079" y="484555"/>
                  </a:lnTo>
                  <a:lnTo>
                    <a:pt x="1079" y="727202"/>
                  </a:lnTo>
                  <a:lnTo>
                    <a:pt x="367207" y="727202"/>
                  </a:lnTo>
                  <a:lnTo>
                    <a:pt x="733323" y="727202"/>
                  </a:lnTo>
                  <a:lnTo>
                    <a:pt x="733323" y="484555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3479" y="1735201"/>
              <a:ext cx="732155" cy="249554"/>
            </a:xfrm>
            <a:custGeom>
              <a:avLst/>
              <a:gdLst/>
              <a:ahLst/>
              <a:cxnLst/>
              <a:rect l="l" t="t" r="r" b="b"/>
              <a:pathLst>
                <a:path w="732154" h="249555">
                  <a:moveTo>
                    <a:pt x="731875" y="0"/>
                  </a:moveTo>
                  <a:lnTo>
                    <a:pt x="0" y="0"/>
                  </a:lnTo>
                  <a:lnTo>
                    <a:pt x="0" y="249478"/>
                  </a:lnTo>
                  <a:lnTo>
                    <a:pt x="366115" y="249478"/>
                  </a:lnTo>
                  <a:lnTo>
                    <a:pt x="731875" y="249478"/>
                  </a:lnTo>
                  <a:lnTo>
                    <a:pt x="731875" y="0"/>
                  </a:lnTo>
                  <a:close/>
                </a:path>
              </a:pathLst>
            </a:custGeom>
            <a:solidFill>
              <a:srgbClr val="D7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840480" y="1003324"/>
            <a:ext cx="665480" cy="975994"/>
          </a:xfrm>
          <a:custGeom>
            <a:avLst/>
            <a:gdLst/>
            <a:ahLst/>
            <a:cxnLst/>
            <a:rect l="l" t="t" r="r" b="b"/>
            <a:pathLst>
              <a:path w="665479" h="975994">
                <a:moveTo>
                  <a:pt x="660234" y="733310"/>
                </a:moveTo>
                <a:lnTo>
                  <a:pt x="0" y="733310"/>
                </a:lnTo>
                <a:lnTo>
                  <a:pt x="0" y="975956"/>
                </a:lnTo>
                <a:lnTo>
                  <a:pt x="330123" y="975956"/>
                </a:lnTo>
                <a:lnTo>
                  <a:pt x="660234" y="975956"/>
                </a:lnTo>
                <a:lnTo>
                  <a:pt x="660234" y="733310"/>
                </a:lnTo>
                <a:close/>
              </a:path>
              <a:path w="665479" h="975994">
                <a:moveTo>
                  <a:pt x="662038" y="0"/>
                </a:moveTo>
                <a:lnTo>
                  <a:pt x="1079" y="0"/>
                </a:lnTo>
                <a:lnTo>
                  <a:pt x="1079" y="242633"/>
                </a:lnTo>
                <a:lnTo>
                  <a:pt x="331558" y="242633"/>
                </a:lnTo>
                <a:lnTo>
                  <a:pt x="662038" y="242633"/>
                </a:lnTo>
                <a:lnTo>
                  <a:pt x="662038" y="0"/>
                </a:lnTo>
                <a:close/>
              </a:path>
              <a:path w="665479" h="975994">
                <a:moveTo>
                  <a:pt x="665276" y="245872"/>
                </a:moveTo>
                <a:lnTo>
                  <a:pt x="1803" y="245872"/>
                </a:lnTo>
                <a:lnTo>
                  <a:pt x="1803" y="484555"/>
                </a:lnTo>
                <a:lnTo>
                  <a:pt x="355" y="484555"/>
                </a:lnTo>
                <a:lnTo>
                  <a:pt x="355" y="727189"/>
                </a:lnTo>
                <a:lnTo>
                  <a:pt x="331558" y="727189"/>
                </a:lnTo>
                <a:lnTo>
                  <a:pt x="662393" y="727189"/>
                </a:lnTo>
                <a:lnTo>
                  <a:pt x="662393" y="488518"/>
                </a:lnTo>
                <a:lnTo>
                  <a:pt x="665276" y="488518"/>
                </a:lnTo>
                <a:lnTo>
                  <a:pt x="665276" y="245872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35259" y="991983"/>
          <a:ext cx="3375024" cy="99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2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Tattoo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BLPD</a:t>
                      </a:r>
                      <a:r>
                        <a:rPr sz="105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50" spc="-25" dirty="0">
                          <a:latin typeface="Arial MT"/>
                          <a:cs typeface="Arial MT"/>
                        </a:rPr>
                        <a:t>11N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Breed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8895" marB="0"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Simmental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Birthdate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spc="-10" dirty="0">
                          <a:latin typeface="Arial MT"/>
                          <a:cs typeface="Arial MT"/>
                        </a:rPr>
                        <a:t>28-Feb-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2025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25400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000" dirty="0">
                          <a:latin typeface="Arial MT"/>
                          <a:cs typeface="Arial MT"/>
                        </a:rPr>
                        <a:t>Reg</a:t>
                      </a:r>
                      <a:r>
                        <a:rPr sz="10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ID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2545" marB="0"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9050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70">
                <a:tc>
                  <a:txBody>
                    <a:bodyPr/>
                    <a:lstStyle/>
                    <a:p>
                      <a:pPr marL="1993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Colour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Horns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050" spc="-25" dirty="0">
                          <a:latin typeface="Arial MT"/>
                          <a:cs typeface="Arial MT"/>
                        </a:rPr>
                        <a:t>NA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159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D8D8D8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1000" spc="-10" dirty="0">
                          <a:latin typeface="Arial MT"/>
                          <a:cs typeface="Arial MT"/>
                        </a:rPr>
                        <a:t>Born</a:t>
                      </a:r>
                      <a:r>
                        <a:rPr sz="10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25" dirty="0">
                          <a:latin typeface="Arial MT"/>
                          <a:cs typeface="Arial MT"/>
                        </a:rPr>
                        <a:t>As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Single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94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dirty="0"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-20" dirty="0">
                          <a:latin typeface="Arial MT"/>
                          <a:cs typeface="Arial MT"/>
                        </a:rPr>
                        <a:t> Ease</a:t>
                      </a:r>
                      <a:endParaRPr sz="850">
                        <a:latin typeface="Arial MT"/>
                        <a:cs typeface="Arial MT"/>
                      </a:endParaRPr>
                    </a:p>
                  </a:txBody>
                  <a:tcPr marL="0" marR="0" marT="4445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3175">
                      <a:solidFill>
                        <a:srgbClr val="D8D8D8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050" spc="-10" dirty="0">
                          <a:latin typeface="Arial MT"/>
                          <a:cs typeface="Arial MT"/>
                        </a:rPr>
                        <a:t>Unassisted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33020" marB="0">
                    <a:lnL w="3175">
                      <a:solidFill>
                        <a:srgbClr val="D8D8D8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3837863" y="2076386"/>
            <a:ext cx="920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O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V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L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47571" y="2076386"/>
            <a:ext cx="8750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G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N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60" dirty="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2862" y="2076386"/>
            <a:ext cx="6134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E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I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spc="-50" dirty="0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847681" y="2273045"/>
            <a:ext cx="2078355" cy="839469"/>
            <a:chOff x="3847681" y="2273045"/>
            <a:chExt cx="2078355" cy="839469"/>
          </a:xfrm>
        </p:grpSpPr>
        <p:sp>
          <p:nvSpPr>
            <p:cNvPr id="14" name="object 14"/>
            <p:cNvSpPr/>
            <p:nvPr/>
          </p:nvSpPr>
          <p:spPr>
            <a:xfrm>
              <a:off x="5051158" y="2280602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72"/>
                  </a:lnTo>
                  <a:lnTo>
                    <a:pt x="437400" y="272872"/>
                  </a:lnTo>
                  <a:lnTo>
                    <a:pt x="874801" y="272872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1158" y="2557437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1158" y="2835719"/>
              <a:ext cx="875030" cy="273050"/>
            </a:xfrm>
            <a:custGeom>
              <a:avLst/>
              <a:gdLst/>
              <a:ahLst/>
              <a:cxnLst/>
              <a:rect l="l" t="t" r="r" b="b"/>
              <a:pathLst>
                <a:path w="875029" h="273050">
                  <a:moveTo>
                    <a:pt x="874801" y="0"/>
                  </a:moveTo>
                  <a:lnTo>
                    <a:pt x="0" y="0"/>
                  </a:lnTo>
                  <a:lnTo>
                    <a:pt x="0" y="272884"/>
                  </a:lnTo>
                  <a:lnTo>
                    <a:pt x="437400" y="272884"/>
                  </a:lnTo>
                  <a:lnTo>
                    <a:pt x="874801" y="272884"/>
                  </a:lnTo>
                  <a:lnTo>
                    <a:pt x="874801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47681" y="2273045"/>
              <a:ext cx="1203325" cy="839469"/>
            </a:xfrm>
            <a:custGeom>
              <a:avLst/>
              <a:gdLst/>
              <a:ahLst/>
              <a:cxnLst/>
              <a:rect l="l" t="t" r="r" b="b"/>
              <a:pathLst>
                <a:path w="1203325" h="839469">
                  <a:moveTo>
                    <a:pt x="1202753" y="0"/>
                  </a:moveTo>
                  <a:lnTo>
                    <a:pt x="0" y="0"/>
                  </a:lnTo>
                  <a:lnTo>
                    <a:pt x="0" y="839152"/>
                  </a:lnTo>
                  <a:lnTo>
                    <a:pt x="601560" y="839152"/>
                  </a:lnTo>
                  <a:lnTo>
                    <a:pt x="1202753" y="839152"/>
                  </a:lnTo>
                  <a:lnTo>
                    <a:pt x="120275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837418" y="2264218"/>
          <a:ext cx="3348355" cy="847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BIO$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200" spc="-10" dirty="0">
                          <a:solidFill>
                            <a:srgbClr val="3F3F3F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546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952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Terminal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9525">
                      <a:solidFill>
                        <a:srgbClr val="D8D8D8"/>
                      </a:solidFill>
                      <a:prstDash val="solid"/>
                    </a:lnT>
                    <a:lnB w="28575">
                      <a:solidFill>
                        <a:srgbClr val="D8D8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37373"/>
                      </a:solidFill>
                      <a:prstDash val="solid"/>
                    </a:lnL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Balanced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D8D8D8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815301" y="3524300"/>
            <a:ext cx="43560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S</a:t>
            </a:r>
            <a:r>
              <a:rPr sz="1000" spc="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I</a:t>
            </a:r>
            <a:r>
              <a:rPr sz="1000" spc="20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31589B"/>
                </a:solidFill>
                <a:latin typeface="Arial MT"/>
                <a:cs typeface="Arial MT"/>
              </a:rPr>
              <a:t>R</a:t>
            </a:r>
            <a:r>
              <a:rPr sz="1000" spc="15" dirty="0">
                <a:solidFill>
                  <a:srgbClr val="31589B"/>
                </a:solidFill>
                <a:latin typeface="Arial MT"/>
                <a:cs typeface="Arial MT"/>
              </a:rPr>
              <a:t> </a:t>
            </a:r>
            <a:r>
              <a:rPr sz="1000" spc="-60" dirty="0">
                <a:solidFill>
                  <a:srgbClr val="31589B"/>
                </a:solidFill>
                <a:latin typeface="Arial MT"/>
                <a:cs typeface="Arial MT"/>
              </a:rPr>
              <a:t>E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30071" y="3306670"/>
            <a:ext cx="971550" cy="1003935"/>
            <a:chOff x="1030071" y="3306670"/>
            <a:chExt cx="971550" cy="100393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1885" y="3306670"/>
              <a:ext cx="169140" cy="1692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1482" y="4116646"/>
              <a:ext cx="146875" cy="19379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3564" y="3387597"/>
              <a:ext cx="818515" cy="822960"/>
            </a:xfrm>
            <a:custGeom>
              <a:avLst/>
              <a:gdLst/>
              <a:ahLst/>
              <a:cxnLst/>
              <a:rect l="l" t="t" r="r" b="b"/>
              <a:pathLst>
                <a:path w="818514" h="822960">
                  <a:moveTo>
                    <a:pt x="0" y="100075"/>
                  </a:moveTo>
                  <a:lnTo>
                    <a:pt x="0" y="0"/>
                  </a:lnTo>
                  <a:lnTo>
                    <a:pt x="791641" y="0"/>
                  </a:lnTo>
                </a:path>
                <a:path w="818514" h="822960">
                  <a:moveTo>
                    <a:pt x="210959" y="664565"/>
                  </a:moveTo>
                  <a:lnTo>
                    <a:pt x="210959" y="822960"/>
                  </a:lnTo>
                  <a:lnTo>
                    <a:pt x="818273" y="822960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33214" y="3521786"/>
            <a:ext cx="3829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D</a:t>
            </a:r>
            <a:r>
              <a:rPr sz="1000" spc="10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FF0BB2"/>
                </a:solidFill>
                <a:latin typeface="Arial MT"/>
                <a:cs typeface="Arial MT"/>
              </a:rPr>
              <a:t>A</a:t>
            </a:r>
            <a:r>
              <a:rPr sz="1000" spc="5" dirty="0">
                <a:solidFill>
                  <a:srgbClr val="FF0BB2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FF0BB2"/>
                </a:solidFill>
                <a:latin typeface="Arial MT"/>
                <a:cs typeface="Arial MT"/>
              </a:rPr>
              <a:t>M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3159" y="3183305"/>
            <a:ext cx="7139940" cy="1252220"/>
            <a:chOff x="83159" y="3183305"/>
            <a:chExt cx="7139940" cy="1252220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3983" y="3297773"/>
              <a:ext cx="170476" cy="1705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524" y="4120608"/>
              <a:ext cx="146875" cy="19379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24121" y="3380041"/>
              <a:ext cx="869315" cy="835025"/>
            </a:xfrm>
            <a:custGeom>
              <a:avLst/>
              <a:gdLst/>
              <a:ahLst/>
              <a:cxnLst/>
              <a:rect l="l" t="t" r="r" b="b"/>
              <a:pathLst>
                <a:path w="869314" h="835025">
                  <a:moveTo>
                    <a:pt x="0" y="105473"/>
                  </a:moveTo>
                  <a:lnTo>
                    <a:pt x="0" y="0"/>
                  </a:lnTo>
                  <a:lnTo>
                    <a:pt x="842403" y="0"/>
                  </a:lnTo>
                </a:path>
                <a:path w="869314" h="835025">
                  <a:moveTo>
                    <a:pt x="118084" y="691197"/>
                  </a:moveTo>
                  <a:lnTo>
                    <a:pt x="118084" y="834834"/>
                  </a:lnTo>
                  <a:lnTo>
                    <a:pt x="869035" y="834834"/>
                  </a:lnTo>
                </a:path>
              </a:pathLst>
            </a:custGeom>
            <a:ln w="6479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8277" y="3189605"/>
              <a:ext cx="7028180" cy="1239520"/>
            </a:xfrm>
            <a:custGeom>
              <a:avLst/>
              <a:gdLst/>
              <a:ahLst/>
              <a:cxnLst/>
              <a:rect l="l" t="t" r="r" b="b"/>
              <a:pathLst>
                <a:path w="7028180" h="1239520">
                  <a:moveTo>
                    <a:pt x="3513963" y="1239469"/>
                  </a:moveTo>
                  <a:lnTo>
                    <a:pt x="0" y="1239469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239469"/>
                  </a:lnTo>
                  <a:lnTo>
                    <a:pt x="3513963" y="1239469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159" y="3214369"/>
              <a:ext cx="250825" cy="1179830"/>
            </a:xfrm>
            <a:custGeom>
              <a:avLst/>
              <a:gdLst/>
              <a:ahLst/>
              <a:cxnLst/>
              <a:rect l="l" t="t" r="r" b="b"/>
              <a:pathLst>
                <a:path w="250825" h="1179829">
                  <a:moveTo>
                    <a:pt x="250202" y="0"/>
                  </a:moveTo>
                  <a:lnTo>
                    <a:pt x="0" y="0"/>
                  </a:lnTo>
                  <a:lnTo>
                    <a:pt x="0" y="590550"/>
                  </a:lnTo>
                  <a:lnTo>
                    <a:pt x="0" y="1179830"/>
                  </a:lnTo>
                  <a:lnTo>
                    <a:pt x="250202" y="1179830"/>
                  </a:lnTo>
                  <a:lnTo>
                    <a:pt x="250202" y="590550"/>
                  </a:lnTo>
                  <a:lnTo>
                    <a:pt x="250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3205" y="7228928"/>
            <a:ext cx="7183755" cy="1808480"/>
            <a:chOff x="43205" y="7228928"/>
            <a:chExt cx="7183755" cy="1808480"/>
          </a:xfrm>
        </p:grpSpPr>
        <p:sp>
          <p:nvSpPr>
            <p:cNvPr id="32" name="object 32"/>
            <p:cNvSpPr/>
            <p:nvPr/>
          </p:nvSpPr>
          <p:spPr>
            <a:xfrm>
              <a:off x="192239" y="7235278"/>
              <a:ext cx="7028180" cy="1795780"/>
            </a:xfrm>
            <a:custGeom>
              <a:avLst/>
              <a:gdLst/>
              <a:ahLst/>
              <a:cxnLst/>
              <a:rect l="l" t="t" r="r" b="b"/>
              <a:pathLst>
                <a:path w="7028180" h="1795779">
                  <a:moveTo>
                    <a:pt x="3513963" y="1795322"/>
                  </a:moveTo>
                  <a:lnTo>
                    <a:pt x="0" y="1795322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1795322"/>
                  </a:lnTo>
                  <a:lnTo>
                    <a:pt x="3513963" y="1795322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205" y="7313764"/>
              <a:ext cx="262255" cy="1630680"/>
            </a:xfrm>
            <a:custGeom>
              <a:avLst/>
              <a:gdLst/>
              <a:ahLst/>
              <a:cxnLst/>
              <a:rect l="l" t="t" r="r" b="b"/>
              <a:pathLst>
                <a:path w="262255" h="1630679">
                  <a:moveTo>
                    <a:pt x="262077" y="0"/>
                  </a:moveTo>
                  <a:lnTo>
                    <a:pt x="0" y="0"/>
                  </a:lnTo>
                  <a:lnTo>
                    <a:pt x="0" y="1630438"/>
                  </a:lnTo>
                  <a:lnTo>
                    <a:pt x="131038" y="1630438"/>
                  </a:lnTo>
                  <a:lnTo>
                    <a:pt x="262077" y="1630438"/>
                  </a:lnTo>
                  <a:lnTo>
                    <a:pt x="2620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7763" y="7404094"/>
            <a:ext cx="174625" cy="1447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F O R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 A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8441" y="3315939"/>
            <a:ext cx="174625" cy="977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P 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R 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81700" y="7839621"/>
            <a:ext cx="7410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Hip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Height </a:t>
            </a:r>
            <a:r>
              <a:rPr sz="800" spc="-20" dirty="0">
                <a:latin typeface="Arial MT"/>
                <a:cs typeface="Arial MT"/>
              </a:rPr>
              <a:t>(in)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06821" y="8073263"/>
            <a:ext cx="830580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9425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Frame</a:t>
            </a:r>
            <a:endParaRPr sz="900">
              <a:latin typeface="Arial MT"/>
              <a:cs typeface="Arial MT"/>
            </a:endParaRPr>
          </a:p>
          <a:p>
            <a:pPr marL="12700" marR="5080" indent="50165">
              <a:lnSpc>
                <a:spcPct val="164900"/>
              </a:lnSpc>
              <a:spcBef>
                <a:spcPts val="60"/>
              </a:spcBef>
            </a:pPr>
            <a:r>
              <a:rPr sz="900" dirty="0">
                <a:latin typeface="Arial MT"/>
                <a:cs typeface="Arial MT"/>
              </a:rPr>
              <a:t>Actual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SC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(cm) </a:t>
            </a:r>
            <a:r>
              <a:rPr sz="800" dirty="0">
                <a:latin typeface="Arial MT"/>
                <a:cs typeface="Arial MT"/>
              </a:rPr>
              <a:t>Adj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365d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dirty="0">
                <a:latin typeface="Arial MT"/>
                <a:cs typeface="Arial MT"/>
              </a:rPr>
              <a:t>SC</a:t>
            </a:r>
            <a:r>
              <a:rPr sz="800" spc="-20" dirty="0">
                <a:latin typeface="Arial MT"/>
                <a:cs typeface="Arial MT"/>
              </a:rPr>
              <a:t> (cm)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97185" y="8764104"/>
            <a:ext cx="3435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Grade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201996" y="7303325"/>
            <a:ext cx="1897380" cy="243204"/>
          </a:xfrm>
          <a:custGeom>
            <a:avLst/>
            <a:gdLst/>
            <a:ahLst/>
            <a:cxnLst/>
            <a:rect l="l" t="t" r="r" b="b"/>
            <a:pathLst>
              <a:path w="1897379" h="243204">
                <a:moveTo>
                  <a:pt x="1896846" y="0"/>
                </a:moveTo>
                <a:lnTo>
                  <a:pt x="0" y="0"/>
                </a:lnTo>
                <a:lnTo>
                  <a:pt x="0" y="242989"/>
                </a:lnTo>
                <a:lnTo>
                  <a:pt x="948601" y="242989"/>
                </a:lnTo>
                <a:lnTo>
                  <a:pt x="1896846" y="242989"/>
                </a:lnTo>
                <a:lnTo>
                  <a:pt x="1896846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302459" y="6849249"/>
            <a:ext cx="71437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N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F</a:t>
            </a:r>
            <a:r>
              <a:rPr sz="700" spc="9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0" y="4495444"/>
            <a:ext cx="7223125" cy="2682875"/>
            <a:chOff x="0" y="4495444"/>
            <a:chExt cx="7223125" cy="2682875"/>
          </a:xfrm>
        </p:grpSpPr>
        <p:sp>
          <p:nvSpPr>
            <p:cNvPr id="42" name="object 42"/>
            <p:cNvSpPr/>
            <p:nvPr/>
          </p:nvSpPr>
          <p:spPr>
            <a:xfrm>
              <a:off x="188277" y="4501794"/>
              <a:ext cx="7028180" cy="2670175"/>
            </a:xfrm>
            <a:custGeom>
              <a:avLst/>
              <a:gdLst/>
              <a:ahLst/>
              <a:cxnLst/>
              <a:rect l="l" t="t" r="r" b="b"/>
              <a:pathLst>
                <a:path w="7028180" h="2670175">
                  <a:moveTo>
                    <a:pt x="3513963" y="2669768"/>
                  </a:moveTo>
                  <a:lnTo>
                    <a:pt x="0" y="2669768"/>
                  </a:lnTo>
                  <a:lnTo>
                    <a:pt x="0" y="0"/>
                  </a:lnTo>
                  <a:lnTo>
                    <a:pt x="7027926" y="0"/>
                  </a:lnTo>
                  <a:lnTo>
                    <a:pt x="7027926" y="2669768"/>
                  </a:lnTo>
                  <a:lnTo>
                    <a:pt x="3513963" y="2669768"/>
                  </a:lnTo>
                  <a:close/>
                </a:path>
              </a:pathLst>
            </a:custGeom>
            <a:ln w="12599">
              <a:solidFill>
                <a:srgbClr val="73737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4625276"/>
              <a:ext cx="445134" cy="2493645"/>
            </a:xfrm>
            <a:custGeom>
              <a:avLst/>
              <a:gdLst/>
              <a:ahLst/>
              <a:cxnLst/>
              <a:rect l="l" t="t" r="r" b="b"/>
              <a:pathLst>
                <a:path w="445134" h="2493645">
                  <a:moveTo>
                    <a:pt x="246595" y="0"/>
                  </a:moveTo>
                  <a:lnTo>
                    <a:pt x="0" y="0"/>
                  </a:lnTo>
                  <a:lnTo>
                    <a:pt x="0" y="2493365"/>
                  </a:lnTo>
                  <a:lnTo>
                    <a:pt x="246595" y="2493365"/>
                  </a:lnTo>
                  <a:lnTo>
                    <a:pt x="246595" y="0"/>
                  </a:lnTo>
                  <a:close/>
                </a:path>
                <a:path w="445134" h="2493645">
                  <a:moveTo>
                    <a:pt x="444601" y="666813"/>
                  </a:moveTo>
                  <a:lnTo>
                    <a:pt x="251637" y="666813"/>
                  </a:lnTo>
                  <a:lnTo>
                    <a:pt x="251637" y="1552003"/>
                  </a:lnTo>
                  <a:lnTo>
                    <a:pt x="251637" y="2438463"/>
                  </a:lnTo>
                  <a:lnTo>
                    <a:pt x="444601" y="2438463"/>
                  </a:lnTo>
                  <a:lnTo>
                    <a:pt x="444601" y="1552003"/>
                  </a:lnTo>
                  <a:lnTo>
                    <a:pt x="444601" y="6668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42043" y="4737221"/>
            <a:ext cx="174625" cy="22694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latin typeface="Arial"/>
                <a:cs typeface="Arial"/>
              </a:rPr>
              <a:t>G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 I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</a:t>
            </a:r>
            <a:r>
              <a:rPr sz="1050" b="1" spc="140" dirty="0">
                <a:latin typeface="Arial"/>
                <a:cs typeface="Arial"/>
              </a:rPr>
              <a:t>  </a:t>
            </a:r>
            <a:r>
              <a:rPr sz="1050" b="1" dirty="0">
                <a:latin typeface="Arial"/>
                <a:cs typeface="Arial"/>
              </a:rPr>
              <a:t>E</a:t>
            </a:r>
            <a:r>
              <a:rPr sz="1050" b="1" spc="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V</a:t>
            </a:r>
            <a:r>
              <a:rPr sz="1050" b="1" spc="-6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 L U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A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I O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12541" y="7580426"/>
            <a:ext cx="1156970" cy="1108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610" algn="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 MT"/>
                <a:cs typeface="Arial MT"/>
              </a:rPr>
              <a:t>Back</a:t>
            </a:r>
            <a:r>
              <a:rPr sz="900" spc="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Fat </a:t>
            </a:r>
            <a:r>
              <a:rPr sz="800" spc="-20" dirty="0">
                <a:latin typeface="Arial MT"/>
                <a:cs typeface="Arial MT"/>
              </a:rPr>
              <a:t>(mm)</a:t>
            </a:r>
            <a:endParaRPr sz="800">
              <a:latin typeface="Arial MT"/>
              <a:cs typeface="Arial MT"/>
            </a:endParaRPr>
          </a:p>
          <a:p>
            <a:pPr marR="44450" algn="r">
              <a:lnSpc>
                <a:spcPct val="100000"/>
              </a:lnSpc>
              <a:spcBef>
                <a:spcPts val="770"/>
              </a:spcBef>
            </a:pPr>
            <a:r>
              <a:rPr sz="900" dirty="0">
                <a:latin typeface="Arial MT"/>
                <a:cs typeface="Arial MT"/>
              </a:rPr>
              <a:t>Rib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</a:t>
            </a:r>
            <a:r>
              <a:rPr sz="675" spc="-30" baseline="30864" dirty="0">
                <a:latin typeface="Arial MT"/>
                <a:cs typeface="Arial MT"/>
              </a:rPr>
              <a:t>2</a:t>
            </a:r>
            <a:r>
              <a:rPr sz="800" spc="-2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R="30480" algn="r">
              <a:lnSpc>
                <a:spcPct val="100000"/>
              </a:lnSpc>
              <a:spcBef>
                <a:spcPts val="750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0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Rib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Eye</a:t>
            </a:r>
            <a:r>
              <a:rPr sz="900" spc="-5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Area</a:t>
            </a:r>
            <a:r>
              <a:rPr sz="9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(in</a:t>
            </a:r>
            <a:r>
              <a:rPr sz="675" spc="-30" baseline="30864" dirty="0">
                <a:latin typeface="Arial MT"/>
                <a:cs typeface="Arial MT"/>
              </a:rPr>
              <a:t>2</a:t>
            </a:r>
            <a:r>
              <a:rPr sz="800" spc="-20" dirty="0">
                <a:latin typeface="Arial MT"/>
                <a:cs typeface="Arial MT"/>
              </a:rPr>
              <a:t>)</a:t>
            </a:r>
            <a:endParaRPr sz="800">
              <a:latin typeface="Arial MT"/>
              <a:cs typeface="Arial MT"/>
            </a:endParaRPr>
          </a:p>
          <a:p>
            <a:pPr marR="41910" algn="r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latin typeface="Arial MT"/>
                <a:cs typeface="Arial MT"/>
              </a:rPr>
              <a:t>Marbling</a:t>
            </a:r>
            <a:r>
              <a:rPr sz="9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(%)</a:t>
            </a:r>
            <a:endParaRPr sz="800">
              <a:latin typeface="Arial MT"/>
              <a:cs typeface="Arial MT"/>
            </a:endParaRPr>
          </a:p>
          <a:p>
            <a:pPr marR="48260" algn="r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5" dirty="0">
                <a:latin typeface="Arial MT"/>
                <a:cs typeface="Arial MT"/>
              </a:rPr>
              <a:t> </a:t>
            </a:r>
            <a:r>
              <a:rPr sz="900" dirty="0">
                <a:latin typeface="Arial MT"/>
                <a:cs typeface="Arial MT"/>
              </a:rPr>
              <a:t>Marbling </a:t>
            </a:r>
            <a:r>
              <a:rPr sz="800" spc="-25" dirty="0">
                <a:latin typeface="Arial MT"/>
                <a:cs typeface="Arial MT"/>
              </a:rPr>
              <a:t>(%)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4720" y="9168420"/>
            <a:ext cx="125095" cy="68072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</a:t>
            </a:r>
            <a:r>
              <a:rPr sz="700" b="1" spc="10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T</a:t>
            </a:r>
            <a:r>
              <a:rPr sz="700" b="1" spc="5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</a:t>
            </a:r>
            <a:r>
              <a:rPr sz="700" b="1" spc="114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C</a:t>
            </a:r>
            <a:r>
              <a:rPr sz="700" b="1" spc="100" dirty="0">
                <a:latin typeface="Arial"/>
                <a:cs typeface="Arial"/>
              </a:rPr>
              <a:t> </a:t>
            </a:r>
            <a:r>
              <a:rPr sz="700" b="1" spc="-50" dirty="0"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6400" y="7288326"/>
            <a:ext cx="6056630" cy="1673225"/>
            <a:chOff x="356400" y="7288326"/>
            <a:chExt cx="6056630" cy="1673225"/>
          </a:xfrm>
        </p:grpSpPr>
        <p:sp>
          <p:nvSpPr>
            <p:cNvPr id="48" name="object 48"/>
            <p:cNvSpPr/>
            <p:nvPr/>
          </p:nvSpPr>
          <p:spPr>
            <a:xfrm>
              <a:off x="6400076" y="7547038"/>
              <a:ext cx="7620" cy="1397000"/>
            </a:xfrm>
            <a:custGeom>
              <a:avLst/>
              <a:gdLst/>
              <a:ahLst/>
              <a:cxnLst/>
              <a:rect l="l" t="t" r="r" b="b"/>
              <a:pathLst>
                <a:path w="7620" h="1397000">
                  <a:moveTo>
                    <a:pt x="0" y="0"/>
                  </a:moveTo>
                  <a:lnTo>
                    <a:pt x="7569" y="1396796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59125" y="7294676"/>
              <a:ext cx="2092960" cy="1660525"/>
            </a:xfrm>
            <a:custGeom>
              <a:avLst/>
              <a:gdLst/>
              <a:ahLst/>
              <a:cxnLst/>
              <a:rect l="l" t="t" r="r" b="b"/>
              <a:pathLst>
                <a:path w="2092960" h="1660525">
                  <a:moveTo>
                    <a:pt x="1046518" y="1659966"/>
                  </a:moveTo>
                  <a:lnTo>
                    <a:pt x="0" y="1659966"/>
                  </a:lnTo>
                  <a:lnTo>
                    <a:pt x="0" y="0"/>
                  </a:lnTo>
                  <a:lnTo>
                    <a:pt x="2092680" y="0"/>
                  </a:lnTo>
                  <a:lnTo>
                    <a:pt x="2092680" y="1659966"/>
                  </a:lnTo>
                  <a:lnTo>
                    <a:pt x="1046518" y="1659966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6400" y="7300797"/>
              <a:ext cx="765810" cy="246379"/>
            </a:xfrm>
            <a:custGeom>
              <a:avLst/>
              <a:gdLst/>
              <a:ahLst/>
              <a:cxnLst/>
              <a:rect l="l" t="t" r="r" b="b"/>
              <a:pathLst>
                <a:path w="765810" h="246379">
                  <a:moveTo>
                    <a:pt x="765721" y="0"/>
                  </a:moveTo>
                  <a:lnTo>
                    <a:pt x="0" y="0"/>
                  </a:lnTo>
                  <a:lnTo>
                    <a:pt x="0" y="245884"/>
                  </a:lnTo>
                  <a:lnTo>
                    <a:pt x="383044" y="245884"/>
                  </a:lnTo>
                  <a:lnTo>
                    <a:pt x="765721" y="245884"/>
                  </a:lnTo>
                  <a:lnTo>
                    <a:pt x="765721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66294" y="7332738"/>
            <a:ext cx="711835" cy="159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r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Stage</a:t>
            </a:r>
            <a:endParaRPr sz="1000" dirty="0">
              <a:latin typeface="Arial MT"/>
              <a:cs typeface="Arial MT"/>
            </a:endParaRPr>
          </a:p>
          <a:p>
            <a:pPr marR="63500" algn="r">
              <a:lnSpc>
                <a:spcPct val="100000"/>
              </a:lnSpc>
              <a:spcBef>
                <a:spcPts val="750"/>
              </a:spcBef>
            </a:pPr>
            <a:r>
              <a:rPr sz="900" spc="-10" dirty="0">
                <a:latin typeface="Arial MT"/>
                <a:cs typeface="Arial MT"/>
              </a:rPr>
              <a:t>Birth</a:t>
            </a:r>
            <a:endParaRPr sz="900" dirty="0">
              <a:latin typeface="Arial MT"/>
              <a:cs typeface="Arial MT"/>
            </a:endParaRPr>
          </a:p>
          <a:p>
            <a:pPr marL="144145" marR="63500" indent="45720" algn="r">
              <a:lnSpc>
                <a:spcPct val="169300"/>
              </a:lnSpc>
              <a:spcBef>
                <a:spcPts val="25"/>
              </a:spcBef>
            </a:pPr>
            <a:r>
              <a:rPr sz="900" spc="-10" dirty="0">
                <a:latin typeface="Arial MT"/>
                <a:cs typeface="Arial MT"/>
              </a:rPr>
              <a:t>Weaning </a:t>
            </a:r>
            <a:r>
              <a:rPr sz="900" dirty="0">
                <a:latin typeface="Arial MT"/>
                <a:cs typeface="Arial MT"/>
              </a:rPr>
              <a:t>Adj</a:t>
            </a:r>
            <a:r>
              <a:rPr sz="900" spc="-5" dirty="0">
                <a:latin typeface="Arial MT"/>
                <a:cs typeface="Arial MT"/>
              </a:rPr>
              <a:t> </a:t>
            </a:r>
            <a:r>
              <a:rPr sz="900" spc="-25" dirty="0">
                <a:latin typeface="Arial MT"/>
                <a:cs typeface="Arial MT"/>
              </a:rPr>
              <a:t>WWT</a:t>
            </a:r>
            <a:endParaRPr sz="900" dirty="0">
              <a:latin typeface="Arial MT"/>
              <a:cs typeface="Arial MT"/>
            </a:endParaRPr>
          </a:p>
          <a:p>
            <a:pPr marL="394335" marR="74930" indent="-1270" algn="r">
              <a:lnSpc>
                <a:spcPct val="174000"/>
              </a:lnSpc>
            </a:pPr>
            <a:r>
              <a:rPr sz="900" spc="-25" dirty="0">
                <a:latin typeface="Arial MT"/>
                <a:cs typeface="Arial MT"/>
              </a:rPr>
              <a:t>SOT </a:t>
            </a:r>
            <a:r>
              <a:rPr lang="en-CA" sz="900" spc="-25" dirty="0">
                <a:latin typeface="Arial MT"/>
                <a:cs typeface="Arial MT"/>
              </a:rPr>
              <a:t>28D</a:t>
            </a:r>
            <a:endParaRPr sz="900" dirty="0">
              <a:latin typeface="Arial MT"/>
              <a:cs typeface="Arial MT"/>
            </a:endParaRPr>
          </a:p>
          <a:p>
            <a:pPr marR="75565" algn="r">
              <a:lnSpc>
                <a:spcPct val="100000"/>
              </a:lnSpc>
              <a:spcBef>
                <a:spcPts val="800"/>
              </a:spcBef>
            </a:pPr>
            <a:r>
              <a:rPr sz="900" dirty="0">
                <a:latin typeface="Arial MT"/>
                <a:cs typeface="Arial MT"/>
              </a:rPr>
              <a:t>Adj</a:t>
            </a:r>
            <a:r>
              <a:rPr sz="900" spc="-25" dirty="0">
                <a:latin typeface="Arial MT"/>
                <a:cs typeface="Arial MT"/>
              </a:rPr>
              <a:t> YWT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55076" y="7300798"/>
            <a:ext cx="737870" cy="244475"/>
          </a:xfrm>
          <a:custGeom>
            <a:avLst/>
            <a:gdLst/>
            <a:ahLst/>
            <a:cxnLst/>
            <a:rect l="l" t="t" r="r" b="b"/>
            <a:pathLst>
              <a:path w="737869" h="244475">
                <a:moveTo>
                  <a:pt x="737641" y="0"/>
                </a:moveTo>
                <a:lnTo>
                  <a:pt x="0" y="0"/>
                </a:lnTo>
                <a:lnTo>
                  <a:pt x="0" y="244436"/>
                </a:lnTo>
                <a:lnTo>
                  <a:pt x="368998" y="244436"/>
                </a:lnTo>
                <a:lnTo>
                  <a:pt x="737641" y="244436"/>
                </a:lnTo>
                <a:lnTo>
                  <a:pt x="737641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864797" y="7332738"/>
            <a:ext cx="7219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ADG</a:t>
            </a:r>
            <a:r>
              <a:rPr sz="10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097635" y="7300798"/>
            <a:ext cx="3848735" cy="1656714"/>
            <a:chOff x="1097635" y="7300798"/>
            <a:chExt cx="3848735" cy="1656714"/>
          </a:xfrm>
        </p:grpSpPr>
        <p:sp>
          <p:nvSpPr>
            <p:cNvPr id="55" name="object 55"/>
            <p:cNvSpPr/>
            <p:nvPr/>
          </p:nvSpPr>
          <p:spPr>
            <a:xfrm>
              <a:off x="1097635" y="7300798"/>
              <a:ext cx="792480" cy="244475"/>
            </a:xfrm>
            <a:custGeom>
              <a:avLst/>
              <a:gdLst/>
              <a:ahLst/>
              <a:cxnLst/>
              <a:rect l="l" t="t" r="r" b="b"/>
              <a:pathLst>
                <a:path w="792480" h="244475">
                  <a:moveTo>
                    <a:pt x="792365" y="0"/>
                  </a:moveTo>
                  <a:lnTo>
                    <a:pt x="0" y="0"/>
                  </a:lnTo>
                  <a:lnTo>
                    <a:pt x="0" y="244436"/>
                  </a:lnTo>
                  <a:lnTo>
                    <a:pt x="396367" y="244436"/>
                  </a:lnTo>
                  <a:lnTo>
                    <a:pt x="792365" y="244436"/>
                  </a:lnTo>
                  <a:lnTo>
                    <a:pt x="792365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194365" y="7547038"/>
              <a:ext cx="7620" cy="1405890"/>
            </a:xfrm>
            <a:custGeom>
              <a:avLst/>
              <a:gdLst/>
              <a:ahLst/>
              <a:cxnLst/>
              <a:rect l="l" t="t" r="r" b="b"/>
              <a:pathLst>
                <a:path w="7620" h="1405890">
                  <a:moveTo>
                    <a:pt x="0" y="0"/>
                  </a:moveTo>
                  <a:lnTo>
                    <a:pt x="7556" y="1405445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865602" y="7303325"/>
              <a:ext cx="2080895" cy="243204"/>
            </a:xfrm>
            <a:custGeom>
              <a:avLst/>
              <a:gdLst/>
              <a:ahLst/>
              <a:cxnLst/>
              <a:rect l="l" t="t" r="r" b="b"/>
              <a:pathLst>
                <a:path w="2080895" h="243204">
                  <a:moveTo>
                    <a:pt x="2080437" y="0"/>
                  </a:moveTo>
                  <a:lnTo>
                    <a:pt x="0" y="0"/>
                  </a:lnTo>
                  <a:lnTo>
                    <a:pt x="0" y="242989"/>
                  </a:lnTo>
                  <a:lnTo>
                    <a:pt x="1040396" y="242989"/>
                  </a:lnTo>
                  <a:lnTo>
                    <a:pt x="2080437" y="242989"/>
                  </a:lnTo>
                  <a:lnTo>
                    <a:pt x="2080437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013824" y="6819683"/>
            <a:ext cx="3698240" cy="69532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867535">
              <a:lnSpc>
                <a:spcPct val="100000"/>
              </a:lnSpc>
              <a:spcBef>
                <a:spcPts val="300"/>
              </a:spcBef>
            </a:pP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S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U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P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E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r>
              <a:rPr sz="700" spc="11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I</a:t>
            </a:r>
            <a:r>
              <a:rPr sz="700" spc="100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161616"/>
                </a:solidFill>
                <a:latin typeface="Arial MT"/>
                <a:cs typeface="Arial MT"/>
              </a:rPr>
              <a:t>O</a:t>
            </a:r>
            <a:r>
              <a:rPr sz="700" spc="105" dirty="0">
                <a:solidFill>
                  <a:srgbClr val="161616"/>
                </a:solidFill>
                <a:latin typeface="Arial MT"/>
                <a:cs typeface="Arial MT"/>
              </a:rPr>
              <a:t> </a:t>
            </a:r>
            <a:r>
              <a:rPr sz="700" spc="-50" dirty="0">
                <a:solidFill>
                  <a:srgbClr val="161616"/>
                </a:solidFill>
                <a:latin typeface="Arial MT"/>
                <a:cs typeface="Arial MT"/>
              </a:rPr>
              <a:t>R</a:t>
            </a:r>
            <a:endParaRPr sz="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T</a:t>
            </a:r>
            <a:r>
              <a:rPr sz="900" b="1" spc="6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L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170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K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I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N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G</a:t>
            </a:r>
            <a:r>
              <a:rPr sz="900" b="1" spc="3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S</a:t>
            </a:r>
            <a:r>
              <a:rPr sz="900" b="1" spc="175" dirty="0">
                <a:latin typeface="Arial"/>
                <a:cs typeface="Arial"/>
              </a:rPr>
              <a:t>  </a:t>
            </a:r>
            <a:r>
              <a:rPr sz="900" b="1" dirty="0">
                <a:latin typeface="Arial"/>
                <a:cs typeface="Arial"/>
              </a:rPr>
              <a:t>(</a:t>
            </a:r>
            <a:r>
              <a:rPr sz="900" b="1" spc="5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%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)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900">
              <a:latin typeface="Arial"/>
              <a:cs typeface="Arial"/>
            </a:endParaRPr>
          </a:p>
          <a:p>
            <a:pPr marL="586105">
              <a:lnSpc>
                <a:spcPct val="100000"/>
              </a:lnSpc>
              <a:tabLst>
                <a:tab pos="2588895" algn="l"/>
              </a:tabLst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Ultrasound</a:t>
            </a: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	Physical</a:t>
            </a:r>
            <a:r>
              <a:rPr sz="10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Evaluation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66839" y="9170999"/>
            <a:ext cx="4135754" cy="245745"/>
          </a:xfrm>
          <a:custGeom>
            <a:avLst/>
            <a:gdLst/>
            <a:ahLst/>
            <a:cxnLst/>
            <a:rect l="l" t="t" r="r" b="b"/>
            <a:pathLst>
              <a:path w="4135754" h="245745">
                <a:moveTo>
                  <a:pt x="4135323" y="0"/>
                </a:moveTo>
                <a:lnTo>
                  <a:pt x="0" y="0"/>
                </a:lnTo>
                <a:lnTo>
                  <a:pt x="0" y="245160"/>
                </a:lnTo>
                <a:lnTo>
                  <a:pt x="2067839" y="245160"/>
                </a:lnTo>
                <a:lnTo>
                  <a:pt x="4135323" y="245160"/>
                </a:lnTo>
                <a:lnTo>
                  <a:pt x="4135323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59994" y="9173514"/>
            <a:ext cx="4143375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335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Consignor</a:t>
            </a:r>
            <a:r>
              <a:rPr sz="10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Comments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637163" y="9167761"/>
            <a:ext cx="2537460" cy="729615"/>
          </a:xfrm>
          <a:prstGeom prst="rect">
            <a:avLst/>
          </a:prstGeom>
          <a:ln w="12599">
            <a:solidFill>
              <a:srgbClr val="ADADAD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35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Contact</a:t>
            </a:r>
            <a:endParaRPr sz="1000">
              <a:latin typeface="Arial MT"/>
              <a:cs typeface="Arial MT"/>
            </a:endParaRPr>
          </a:p>
          <a:p>
            <a:pPr marL="24765" algn="ctr">
              <a:lnSpc>
                <a:spcPct val="100000"/>
              </a:lnSpc>
              <a:spcBef>
                <a:spcPts val="570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PAUL</a:t>
            </a:r>
            <a:r>
              <a:rPr sz="9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DREW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endParaRPr sz="900">
              <a:latin typeface="Arial"/>
              <a:cs typeface="Arial"/>
            </a:endParaRPr>
          </a:p>
          <a:p>
            <a:pPr marL="19050" algn="ctr">
              <a:lnSpc>
                <a:spcPct val="100000"/>
              </a:lnSpc>
              <a:spcBef>
                <a:spcPts val="30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DREW</a:t>
            </a:r>
            <a:r>
              <a:rPr sz="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</a:rPr>
              <a:t>SIMMENTALS</a:t>
            </a:r>
            <a:endParaRPr sz="800">
              <a:latin typeface="Arial"/>
              <a:cs typeface="Arial"/>
            </a:endParaRPr>
          </a:p>
          <a:p>
            <a:pPr marL="21590" algn="ctr">
              <a:lnSpc>
                <a:spcPct val="100000"/>
              </a:lnSpc>
              <a:spcBef>
                <a:spcPts val="360"/>
              </a:spcBef>
            </a:pP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</a:rPr>
              <a:t>519-524-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4648</a:t>
            </a:r>
            <a:r>
              <a:rPr sz="7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dirty="0">
                <a:solidFill>
                  <a:srgbClr val="FFFFFF"/>
                </a:solidFill>
                <a:latin typeface="Arial MT"/>
                <a:cs typeface="Arial MT"/>
              </a:rPr>
              <a:t>/</a:t>
            </a:r>
            <a:r>
              <a:rPr sz="7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 MT"/>
                <a:cs typeface="Arial MT"/>
                <a:hlinkClick r:id="rId4"/>
              </a:rPr>
              <a:t>paulblack@hurontel.on.ca</a:t>
            </a:r>
            <a:endParaRPr sz="700">
              <a:latin typeface="Arial MT"/>
              <a:cs typeface="Arial MT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53644" y="7286891"/>
            <a:ext cx="2245995" cy="1689735"/>
            <a:chOff x="353644" y="7286891"/>
            <a:chExt cx="2245995" cy="1689735"/>
          </a:xfrm>
        </p:grpSpPr>
        <p:sp>
          <p:nvSpPr>
            <p:cNvPr id="63" name="object 63"/>
            <p:cNvSpPr/>
            <p:nvPr/>
          </p:nvSpPr>
          <p:spPr>
            <a:xfrm>
              <a:off x="1082522" y="7297915"/>
              <a:ext cx="14604" cy="1671320"/>
            </a:xfrm>
            <a:custGeom>
              <a:avLst/>
              <a:gdLst/>
              <a:ahLst/>
              <a:cxnLst/>
              <a:rect l="l" t="t" r="r" b="b"/>
              <a:pathLst>
                <a:path w="14605" h="1671320">
                  <a:moveTo>
                    <a:pt x="0" y="0"/>
                  </a:moveTo>
                  <a:lnTo>
                    <a:pt x="14401" y="1671129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9994" y="7293241"/>
              <a:ext cx="2233295" cy="1677035"/>
            </a:xfrm>
            <a:custGeom>
              <a:avLst/>
              <a:gdLst/>
              <a:ahLst/>
              <a:cxnLst/>
              <a:rect l="l" t="t" r="r" b="b"/>
              <a:pathLst>
                <a:path w="2233295" h="1677034">
                  <a:moveTo>
                    <a:pt x="1116368" y="1676514"/>
                  </a:moveTo>
                  <a:lnTo>
                    <a:pt x="0" y="1676514"/>
                  </a:lnTo>
                  <a:lnTo>
                    <a:pt x="0" y="0"/>
                  </a:lnTo>
                  <a:lnTo>
                    <a:pt x="2232723" y="0"/>
                  </a:lnTo>
                  <a:lnTo>
                    <a:pt x="2232723" y="1676514"/>
                  </a:lnTo>
                  <a:lnTo>
                    <a:pt x="1116368" y="1676514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312422" y="8747899"/>
            <a:ext cx="9702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Breeding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10" dirty="0">
                <a:latin typeface="Arial MT"/>
                <a:cs typeface="Arial MT"/>
              </a:rPr>
              <a:t>Soundness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841707" y="33489"/>
            <a:ext cx="669290" cy="407034"/>
            <a:chOff x="5841707" y="33489"/>
            <a:chExt cx="669290" cy="407034"/>
          </a:xfrm>
        </p:grpSpPr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32804" y="33489"/>
              <a:ext cx="494258" cy="26819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1707" y="277926"/>
              <a:ext cx="668870" cy="161988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71157" y="6148794"/>
            <a:ext cx="180340" cy="548640"/>
            <a:chOff x="371157" y="6148794"/>
            <a:chExt cx="180340" cy="548640"/>
          </a:xfrm>
        </p:grpSpPr>
        <p:sp>
          <p:nvSpPr>
            <p:cNvPr id="70" name="object 70"/>
            <p:cNvSpPr/>
            <p:nvPr/>
          </p:nvSpPr>
          <p:spPr>
            <a:xfrm>
              <a:off x="490321" y="6151321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71157" y="614879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844" y="615240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0321" y="633276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1157" y="633023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29844" y="633384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0321" y="65163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71157" y="6514198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29844" y="65174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367195" y="4702683"/>
            <a:ext cx="195580" cy="1264285"/>
            <a:chOff x="367195" y="4702683"/>
            <a:chExt cx="195580" cy="1264285"/>
          </a:xfrm>
        </p:grpSpPr>
        <p:sp>
          <p:nvSpPr>
            <p:cNvPr id="80" name="object 80"/>
            <p:cNvSpPr/>
            <p:nvPr/>
          </p:nvSpPr>
          <p:spPr>
            <a:xfrm>
              <a:off x="490321" y="56055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71157" y="56030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9844" y="56066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90321" y="578628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594" y="179628"/>
                  </a:lnTo>
                  <a:lnTo>
                    <a:pt x="60833" y="179628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71157" y="5783757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9844" y="578699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67195" y="5250243"/>
              <a:ext cx="189230" cy="352425"/>
            </a:xfrm>
            <a:custGeom>
              <a:avLst/>
              <a:gdLst/>
              <a:ahLst/>
              <a:cxnLst/>
              <a:rect l="l" t="t" r="r" b="b"/>
              <a:pathLst>
                <a:path w="189229" h="352425">
                  <a:moveTo>
                    <a:pt x="188645" y="0"/>
                  </a:moveTo>
                  <a:lnTo>
                    <a:pt x="0" y="0"/>
                  </a:lnTo>
                  <a:lnTo>
                    <a:pt x="0" y="172440"/>
                  </a:lnTo>
                  <a:lnTo>
                    <a:pt x="0" y="179641"/>
                  </a:lnTo>
                  <a:lnTo>
                    <a:pt x="0" y="352082"/>
                  </a:lnTo>
                  <a:lnTo>
                    <a:pt x="94322" y="352082"/>
                  </a:lnTo>
                  <a:lnTo>
                    <a:pt x="188645" y="352082"/>
                  </a:lnTo>
                  <a:lnTo>
                    <a:pt x="188645" y="179641"/>
                  </a:lnTo>
                  <a:lnTo>
                    <a:pt x="188645" y="172440"/>
                  </a:lnTo>
                  <a:lnTo>
                    <a:pt x="1886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90321" y="489276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71157" y="4890236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607" y="179641"/>
                  </a:lnTo>
                  <a:lnTo>
                    <a:pt x="60845" y="179641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9844" y="4893843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90321" y="5074920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1157" y="5072405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45" y="0"/>
                  </a:moveTo>
                  <a:lnTo>
                    <a:pt x="0" y="0"/>
                  </a:lnTo>
                  <a:lnTo>
                    <a:pt x="0" y="179628"/>
                  </a:lnTo>
                  <a:lnTo>
                    <a:pt x="30607" y="179628"/>
                  </a:lnTo>
                  <a:lnTo>
                    <a:pt x="60845" y="179628"/>
                  </a:lnTo>
                  <a:lnTo>
                    <a:pt x="6084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29844" y="5075644"/>
              <a:ext cx="60960" cy="179705"/>
            </a:xfrm>
            <a:custGeom>
              <a:avLst/>
              <a:gdLst/>
              <a:ahLst/>
              <a:cxnLst/>
              <a:rect l="l" t="t" r="r" b="b"/>
              <a:pathLst>
                <a:path w="60959" h="179704">
                  <a:moveTo>
                    <a:pt x="60833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30594" y="179641"/>
                  </a:lnTo>
                  <a:lnTo>
                    <a:pt x="60833" y="179641"/>
                  </a:lnTo>
                  <a:lnTo>
                    <a:pt x="6083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0446" y="4702683"/>
              <a:ext cx="90170" cy="179705"/>
            </a:xfrm>
            <a:custGeom>
              <a:avLst/>
              <a:gdLst/>
              <a:ahLst/>
              <a:cxnLst/>
              <a:rect l="l" t="t" r="r" b="b"/>
              <a:pathLst>
                <a:path w="90170" h="179704">
                  <a:moveTo>
                    <a:pt x="89636" y="0"/>
                  </a:moveTo>
                  <a:lnTo>
                    <a:pt x="0" y="0"/>
                  </a:lnTo>
                  <a:lnTo>
                    <a:pt x="0" y="179641"/>
                  </a:lnTo>
                  <a:lnTo>
                    <a:pt x="44996" y="179641"/>
                  </a:lnTo>
                  <a:lnTo>
                    <a:pt x="89636" y="179641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60794" y="4702683"/>
              <a:ext cx="101600" cy="201930"/>
            </a:xfrm>
            <a:custGeom>
              <a:avLst/>
              <a:gdLst/>
              <a:ahLst/>
              <a:cxnLst/>
              <a:rect l="l" t="t" r="r" b="b"/>
              <a:pathLst>
                <a:path w="101600" h="201929">
                  <a:moveTo>
                    <a:pt x="101523" y="0"/>
                  </a:moveTo>
                  <a:lnTo>
                    <a:pt x="0" y="0"/>
                  </a:lnTo>
                  <a:lnTo>
                    <a:pt x="0" y="201599"/>
                  </a:lnTo>
                  <a:lnTo>
                    <a:pt x="50761" y="201599"/>
                  </a:lnTo>
                  <a:lnTo>
                    <a:pt x="101523" y="201599"/>
                  </a:lnTo>
                  <a:lnTo>
                    <a:pt x="101523" y="0"/>
                  </a:lnTo>
                  <a:close/>
                </a:path>
              </a:pathLst>
            </a:custGeom>
            <a:solidFill>
              <a:srgbClr val="393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5" name="object 95"/>
          <p:cNvGraphicFramePr>
            <a:graphicFrameLocks noGrp="1"/>
          </p:cNvGraphicFramePr>
          <p:nvPr/>
        </p:nvGraphicFramePr>
        <p:xfrm>
          <a:off x="356037" y="4695837"/>
          <a:ext cx="1743075" cy="2167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28575">
                      <a:solidFill>
                        <a:srgbClr val="737373"/>
                      </a:solidFill>
                      <a:prstDash val="solid"/>
                    </a:lnB>
                  </a:tcPr>
                </a:tc>
                <a:tc rowSpan="12">
                  <a:txBody>
                    <a:bodyPr/>
                    <a:lstStyle/>
                    <a:p>
                      <a:pPr marR="1841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95250" marR="18415" indent="584200" algn="r">
                        <a:lnSpc>
                          <a:spcPct val="132000"/>
                        </a:lnSpc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5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r>
                        <a:rPr sz="800" spc="5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85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Calving</a:t>
                      </a:r>
                      <a:r>
                        <a:rPr sz="850" spc="3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Ease</a:t>
                      </a:r>
                      <a:r>
                        <a:rPr sz="850" spc="3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Maternal</a:t>
                      </a:r>
                      <a:r>
                        <a:rPr sz="900" spc="31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Birthweight</a:t>
                      </a:r>
                      <a:r>
                        <a:rPr sz="90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L="217170" marR="15875" indent="875030" algn="r">
                        <a:lnSpc>
                          <a:spcPct val="132400"/>
                        </a:lnSpc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Milk</a:t>
                      </a:r>
                      <a:r>
                        <a:rPr sz="900" spc="24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spc="4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Post-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Weaning</a:t>
                      </a:r>
                      <a:r>
                        <a:rPr sz="90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Yearling</a:t>
                      </a:r>
                      <a:r>
                        <a:rPr sz="900" spc="3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Gain</a:t>
                      </a:r>
                      <a:r>
                        <a:rPr sz="900" spc="3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(lb)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841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Back</a:t>
                      </a:r>
                      <a:r>
                        <a:rPr sz="900" spc="21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Fat</a:t>
                      </a:r>
                      <a:r>
                        <a:rPr sz="900" spc="23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(mm)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778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Rib</a:t>
                      </a:r>
                      <a:r>
                        <a:rPr sz="900" spc="1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Eye</a:t>
                      </a:r>
                      <a:r>
                        <a:rPr sz="900" spc="7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Area</a:t>
                      </a:r>
                      <a:r>
                        <a:rPr sz="900" spc="1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(in</a:t>
                      </a:r>
                      <a:r>
                        <a:rPr sz="675" spc="44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r>
                        <a:rPr sz="675" spc="-89" baseline="3086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26034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Marbling</a:t>
                      </a:r>
                      <a:r>
                        <a:rPr sz="900" spc="434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(%)</a:t>
                      </a:r>
                      <a:endParaRPr sz="800">
                        <a:latin typeface="Arial MT"/>
                        <a:cs typeface="Arial MT"/>
                      </a:endParaRPr>
                    </a:p>
                    <a:p>
                      <a:pPr marR="19685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Scrotal</a:t>
                      </a:r>
                      <a:r>
                        <a:rPr sz="850" spc="305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50" spc="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Circumference</a:t>
                      </a:r>
                      <a:r>
                        <a:rPr sz="850" spc="33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161616"/>
                          </a:solidFill>
                          <a:latin typeface="Arial MT"/>
                          <a:cs typeface="Arial MT"/>
                        </a:rPr>
                        <a:t>(cm)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28575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9050">
                      <a:solidFill>
                        <a:srgbClr val="737373"/>
                      </a:solidFill>
                      <a:prstDash val="solid"/>
                    </a:lnT>
                    <a:lnB w="19050">
                      <a:solidFill>
                        <a:srgbClr val="737373"/>
                      </a:solidFill>
                      <a:prstDash val="solid"/>
                    </a:lnB>
                    <a:solidFill>
                      <a:srgbClr val="596F4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737373"/>
                      </a:solidFill>
                      <a:prstDash val="solid"/>
                    </a:lnL>
                    <a:lnR w="12700">
                      <a:solidFill>
                        <a:srgbClr val="737373"/>
                      </a:solidFill>
                      <a:prstDash val="solid"/>
                    </a:lnR>
                    <a:lnT w="12700">
                      <a:solidFill>
                        <a:srgbClr val="737373"/>
                      </a:solidFill>
                      <a:prstDash val="solid"/>
                    </a:lnT>
                    <a:lnB w="12700">
                      <a:solidFill>
                        <a:srgbClr val="73737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96" name="object 96"/>
          <p:cNvGrpSpPr/>
          <p:nvPr/>
        </p:nvGrpSpPr>
        <p:grpSpPr>
          <a:xfrm>
            <a:off x="1839601" y="7284955"/>
            <a:ext cx="5269865" cy="1690370"/>
            <a:chOff x="1839601" y="7284955"/>
            <a:chExt cx="5269865" cy="1690370"/>
          </a:xfrm>
        </p:grpSpPr>
        <p:sp>
          <p:nvSpPr>
            <p:cNvPr id="97" name="object 97"/>
            <p:cNvSpPr/>
            <p:nvPr/>
          </p:nvSpPr>
          <p:spPr>
            <a:xfrm>
              <a:off x="1844281" y="7289635"/>
              <a:ext cx="15875" cy="1680845"/>
            </a:xfrm>
            <a:custGeom>
              <a:avLst/>
              <a:gdLst/>
              <a:ahLst/>
              <a:cxnLst/>
              <a:rect l="l" t="t" r="r" b="b"/>
              <a:pathLst>
                <a:path w="15875" h="1680845">
                  <a:moveTo>
                    <a:pt x="0" y="0"/>
                  </a:moveTo>
                  <a:lnTo>
                    <a:pt x="15836" y="1680489"/>
                  </a:lnTo>
                </a:path>
              </a:pathLst>
            </a:custGeom>
            <a:ln w="935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195519" y="7305116"/>
              <a:ext cx="1908175" cy="1639570"/>
            </a:xfrm>
            <a:custGeom>
              <a:avLst/>
              <a:gdLst/>
              <a:ahLst/>
              <a:cxnLst/>
              <a:rect l="l" t="t" r="r" b="b"/>
              <a:pathLst>
                <a:path w="1908175" h="1639570">
                  <a:moveTo>
                    <a:pt x="953998" y="1639087"/>
                  </a:moveTo>
                  <a:lnTo>
                    <a:pt x="0" y="1639087"/>
                  </a:lnTo>
                  <a:lnTo>
                    <a:pt x="0" y="0"/>
                  </a:lnTo>
                  <a:lnTo>
                    <a:pt x="1907641" y="0"/>
                  </a:lnTo>
                  <a:lnTo>
                    <a:pt x="1907641" y="1639087"/>
                  </a:lnTo>
                  <a:lnTo>
                    <a:pt x="953998" y="1639087"/>
                  </a:lnTo>
                  <a:close/>
                </a:path>
              </a:pathLst>
            </a:custGeom>
            <a:ln w="12599">
              <a:solidFill>
                <a:srgbClr val="ADAD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5344096" y="7625054"/>
            <a:ext cx="9734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Arial MT"/>
                <a:cs typeface="Arial MT"/>
              </a:rPr>
              <a:t>Weight </a:t>
            </a:r>
            <a:r>
              <a:rPr sz="700" dirty="0">
                <a:latin typeface="Arial MT"/>
                <a:cs typeface="Arial MT"/>
              </a:rPr>
              <a:t>/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Day</a:t>
            </a:r>
            <a:r>
              <a:rPr sz="700" spc="-10" dirty="0">
                <a:latin typeface="Arial MT"/>
                <a:cs typeface="Arial MT"/>
              </a:rPr>
              <a:t> of</a:t>
            </a:r>
            <a:r>
              <a:rPr sz="700" spc="-4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Age</a:t>
            </a:r>
            <a:r>
              <a:rPr sz="700" spc="-10" dirty="0">
                <a:latin typeface="Arial MT"/>
                <a:cs typeface="Arial MT"/>
              </a:rPr>
              <a:t> </a:t>
            </a:r>
            <a:r>
              <a:rPr sz="800" spc="-20" dirty="0"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8696" y="6937819"/>
            <a:ext cx="820419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i="1" dirty="0">
                <a:solidFill>
                  <a:srgbClr val="161616"/>
                </a:solidFill>
                <a:latin typeface="Arial"/>
                <a:cs typeface="Arial"/>
              </a:rPr>
              <a:t>Last</a:t>
            </a:r>
            <a:r>
              <a:rPr sz="850" b="1" i="1" spc="215" dirty="0">
                <a:solidFill>
                  <a:srgbClr val="161616"/>
                </a:solidFill>
                <a:latin typeface="Arial"/>
                <a:cs typeface="Arial"/>
              </a:rPr>
              <a:t> </a:t>
            </a:r>
            <a:r>
              <a:rPr sz="850" b="1" i="1" spc="-10" dirty="0">
                <a:solidFill>
                  <a:srgbClr val="161616"/>
                </a:solidFill>
                <a:latin typeface="Arial"/>
                <a:cs typeface="Arial"/>
              </a:rPr>
              <a:t>Updated:</a:t>
            </a:r>
            <a:endParaRPr sz="8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5774664" y="4524743"/>
            <a:ext cx="1323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2759" algn="l"/>
                <a:tab pos="986790" algn="l"/>
              </a:tabLst>
            </a:pP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P</a:t>
            </a:r>
            <a:r>
              <a:rPr sz="900" b="1" spc="45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D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B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r>
              <a:rPr sz="900" b="1" dirty="0">
                <a:latin typeface="Arial"/>
                <a:cs typeface="Arial"/>
              </a:rPr>
              <a:t>	A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C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-50" dirty="0"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666177" y="4529518"/>
            <a:ext cx="6513195" cy="2336165"/>
            <a:chOff x="666177" y="4529518"/>
            <a:chExt cx="6513195" cy="2336165"/>
          </a:xfrm>
        </p:grpSpPr>
        <p:sp>
          <p:nvSpPr>
            <p:cNvPr id="103" name="object 103"/>
            <p:cNvSpPr/>
            <p:nvPr/>
          </p:nvSpPr>
          <p:spPr>
            <a:xfrm>
              <a:off x="1334515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596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334515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5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115925" y="0"/>
                  </a:moveTo>
                  <a:lnTo>
                    <a:pt x="0" y="0"/>
                  </a:lnTo>
                  <a:lnTo>
                    <a:pt x="0" y="123482"/>
                  </a:lnTo>
                  <a:lnTo>
                    <a:pt x="57962" y="123482"/>
                  </a:lnTo>
                  <a:lnTo>
                    <a:pt x="115925" y="123482"/>
                  </a:lnTo>
                  <a:lnTo>
                    <a:pt x="115925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72477" y="4539602"/>
              <a:ext cx="116205" cy="123825"/>
            </a:xfrm>
            <a:custGeom>
              <a:avLst/>
              <a:gdLst/>
              <a:ahLst/>
              <a:cxnLst/>
              <a:rect l="l" t="t" r="r" b="b"/>
              <a:pathLst>
                <a:path w="116204" h="123825">
                  <a:moveTo>
                    <a:pt x="57962" y="123482"/>
                  </a:moveTo>
                  <a:lnTo>
                    <a:pt x="0" y="123482"/>
                  </a:lnTo>
                  <a:lnTo>
                    <a:pt x="0" y="0"/>
                  </a:lnTo>
                  <a:lnTo>
                    <a:pt x="115925" y="0"/>
                  </a:lnTo>
                  <a:lnTo>
                    <a:pt x="115925" y="123482"/>
                  </a:lnTo>
                  <a:lnTo>
                    <a:pt x="57962" y="123482"/>
                  </a:lnTo>
                  <a:close/>
                </a:path>
              </a:pathLst>
            </a:custGeom>
            <a:ln w="12599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93041" y="4732197"/>
              <a:ext cx="1485722" cy="2133358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8621" y="4529518"/>
              <a:ext cx="2681244" cy="2319121"/>
            </a:xfrm>
            <a:prstGeom prst="rect">
              <a:avLst/>
            </a:prstGeom>
          </p:spPr>
        </p:pic>
      </p:grpSp>
      <p:sp>
        <p:nvSpPr>
          <p:cNvPr id="109" name="object 109"/>
          <p:cNvSpPr txBox="1"/>
          <p:nvPr/>
        </p:nvSpPr>
        <p:spPr>
          <a:xfrm>
            <a:off x="1529181" y="4502416"/>
            <a:ext cx="354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ABC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44461" y="4506011"/>
            <a:ext cx="3397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Arial"/>
                <a:cs typeface="Arial"/>
              </a:rPr>
              <a:t>EPD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231925" y="7243855"/>
            <a:ext cx="582295" cy="4845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Weight</a:t>
            </a:r>
            <a:r>
              <a:rPr sz="10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 MT"/>
                <a:cs typeface="Arial MT"/>
              </a:rPr>
              <a:t>(lb)</a:t>
            </a:r>
            <a:endParaRPr sz="800">
              <a:latin typeface="Arial MT"/>
              <a:cs typeface="Arial MT"/>
            </a:endParaRPr>
          </a:p>
          <a:p>
            <a:pPr marL="165100">
              <a:lnSpc>
                <a:spcPct val="100000"/>
              </a:lnSpc>
              <a:spcBef>
                <a:spcPts val="630"/>
              </a:spcBef>
            </a:pPr>
            <a:r>
              <a:rPr sz="900" spc="-25" dirty="0">
                <a:latin typeface="Arial MT"/>
                <a:cs typeface="Arial MT"/>
              </a:rPr>
              <a:t>80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6636854" y="512902"/>
            <a:ext cx="1879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50" dirty="0"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13" name="object 113"/>
          <p:cNvGrpSpPr/>
          <p:nvPr/>
        </p:nvGrpSpPr>
        <p:grpSpPr>
          <a:xfrm>
            <a:off x="122402" y="95034"/>
            <a:ext cx="3594735" cy="2981960"/>
            <a:chOff x="122402" y="95034"/>
            <a:chExt cx="3594735" cy="2981960"/>
          </a:xfrm>
        </p:grpSpPr>
        <p:pic>
          <p:nvPicPr>
            <p:cNvPr id="114" name="object 1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8762" y="771842"/>
              <a:ext cx="3557879" cy="2304719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2402" y="95034"/>
              <a:ext cx="968400" cy="534962"/>
            </a:xfrm>
            <a:prstGeom prst="rect">
              <a:avLst/>
            </a:prstGeom>
          </p:spPr>
        </p:pic>
      </p:grpSp>
      <p:pic>
        <p:nvPicPr>
          <p:cNvPr id="116" name="object 1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763" y="2288158"/>
            <a:ext cx="1205280" cy="245516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954763" y="2581198"/>
            <a:ext cx="1205280" cy="245516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948286" y="2862719"/>
            <a:ext cx="1211402" cy="229323"/>
          </a:xfrm>
          <a:prstGeom prst="rect">
            <a:avLst/>
          </a:prstGeom>
        </p:spPr>
      </p:pic>
      <p:sp>
        <p:nvSpPr>
          <p:cNvPr id="119" name="object 119"/>
          <p:cNvSpPr txBox="1"/>
          <p:nvPr/>
        </p:nvSpPr>
        <p:spPr>
          <a:xfrm>
            <a:off x="1319402" y="8272703"/>
            <a:ext cx="30035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1,049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1379054" y="6918744"/>
            <a:ext cx="6845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Arial MT"/>
                <a:cs typeface="Arial MT"/>
              </a:rPr>
              <a:t>16-Feb-</a:t>
            </a:r>
            <a:r>
              <a:rPr sz="900" spc="-20" dirty="0">
                <a:latin typeface="Arial MT"/>
                <a:cs typeface="Arial MT"/>
              </a:rPr>
              <a:t>2026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122" name="object 119">
            <a:extLst>
              <a:ext uri="{FF2B5EF4-FFF2-40B4-BE49-F238E27FC236}">
                <a16:creationId xmlns:a16="http://schemas.microsoft.com/office/drawing/2014/main" id="{4FD3C561-813E-B69E-E5AB-C63DF318A226}"/>
              </a:ext>
            </a:extLst>
          </p:cNvPr>
          <p:cNvSpPr txBox="1"/>
          <p:nvPr/>
        </p:nvSpPr>
        <p:spPr>
          <a:xfrm>
            <a:off x="1310531" y="8463100"/>
            <a:ext cx="3003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CA" sz="900" spc="-10" dirty="0">
                <a:latin typeface="Arial MT"/>
                <a:cs typeface="Arial MT"/>
              </a:rPr>
              <a:t>1,157</a:t>
            </a:r>
            <a:endParaRPr lang="en-CA" sz="900" dirty="0">
              <a:latin typeface="Arial MT"/>
              <a:cs typeface="Arial MT"/>
            </a:endParaRPr>
          </a:p>
        </p:txBody>
      </p:sp>
      <p:sp>
        <p:nvSpPr>
          <p:cNvPr id="123" name="object 119">
            <a:extLst>
              <a:ext uri="{FF2B5EF4-FFF2-40B4-BE49-F238E27FC236}">
                <a16:creationId xmlns:a16="http://schemas.microsoft.com/office/drawing/2014/main" id="{D8D29189-EBA2-8ED9-CF73-4AC5C6CF9ED8}"/>
              </a:ext>
            </a:extLst>
          </p:cNvPr>
          <p:cNvSpPr txBox="1"/>
          <p:nvPr/>
        </p:nvSpPr>
        <p:spPr>
          <a:xfrm>
            <a:off x="2043657" y="8463100"/>
            <a:ext cx="3003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CA" sz="900" spc="-10" dirty="0">
                <a:latin typeface="Arial MT"/>
                <a:cs typeface="Arial MT"/>
              </a:rPr>
              <a:t>3.86</a:t>
            </a:r>
            <a:endParaRPr lang="en-CA" sz="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6143</Words>
  <Application>Microsoft Office PowerPoint</Application>
  <PresentationFormat>Custom</PresentationFormat>
  <Paragraphs>1136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MT</vt:lpstr>
      <vt:lpstr>Calibri</vt:lpstr>
      <vt:lpstr>Times New Roman</vt:lpstr>
      <vt:lpstr>Office Theme</vt:lpstr>
      <vt:lpstr>PostHaven Farm G2</vt:lpstr>
      <vt:lpstr>PostHaven Farm G2</vt:lpstr>
      <vt:lpstr>PostHaven Farm G2</vt:lpstr>
      <vt:lpstr>PostHaven Farm G2</vt:lpstr>
      <vt:lpstr>PostHaven Farm G2</vt:lpstr>
      <vt:lpstr>PostHaven Farm G2</vt:lpstr>
      <vt:lpstr>28D PostHaven Farm G2</vt:lpstr>
      <vt:lpstr>28D PostHaven Farm G2</vt:lpstr>
      <vt:lpstr>28D PostHaven Farm G2</vt:lpstr>
      <vt:lpstr>28D PostHaven Farm G2</vt:lpstr>
      <vt:lpstr>28D PostHaven Farm G2</vt:lpstr>
      <vt:lpstr>28D PostHaven Farm G2</vt:lpstr>
      <vt:lpstr>28D PostHaven Farm G2</vt:lpstr>
      <vt:lpstr>28D PostHaven Farm G2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Krishani Wijesinghe</cp:lastModifiedBy>
  <cp:revision>1</cp:revision>
  <dcterms:created xsi:type="dcterms:W3CDTF">2026-02-16T21:17:42Z</dcterms:created>
  <dcterms:modified xsi:type="dcterms:W3CDTF">2026-02-16T21:45:38Z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2026-02-16T00:00:00Z</vt:filetime>
  </property>
  <property fmtid="{D5CDD505-2E9C-101B-9397-08002B2CF9AE}" pid="3" name="LastSaved">
    <vt:filetime>2026-02-16T00:00:00Z</vt:filetime>
  </property>
</Properties>
</file>